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93" r:id="rId6"/>
    <p:sldId id="263" r:id="rId7"/>
    <p:sldId id="299" r:id="rId8"/>
    <p:sldId id="290" r:id="rId9"/>
    <p:sldId id="300" r:id="rId10"/>
    <p:sldId id="296" r:id="rId11"/>
    <p:sldId id="295" r:id="rId12"/>
    <p:sldId id="291" r:id="rId13"/>
    <p:sldId id="297" r:id="rId14"/>
    <p:sldId id="292" r:id="rId15"/>
    <p:sldId id="298" r:id="rId16"/>
    <p:sldId id="26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昭宏" initials="昭宏" lastIdx="29" clrIdx="0">
    <p:extLst>
      <p:ext uri="{19B8F6BF-5375-455C-9EA6-DF929625EA0E}">
        <p15:presenceInfo xmlns:p15="http://schemas.microsoft.com/office/powerpoint/2012/main" userId="fcb6833db1699b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3A3"/>
    <a:srgbClr val="404040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8" autoAdjust="0"/>
    <p:restoredTop sz="82522" autoAdjust="0"/>
  </p:normalViewPr>
  <p:slideViewPr>
    <p:cSldViewPr snapToGrid="0" showGuides="1">
      <p:cViewPr varScale="1">
        <p:scale>
          <a:sx n="72" d="100"/>
          <a:sy n="72" d="100"/>
        </p:scale>
        <p:origin x="3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1:01:59.871" idx="2">
    <p:pos x="10" y="10"/>
    <p:text>PPT加页码</p:text>
    <p:extLst>
      <p:ext uri="{C676402C-5697-4E1C-873F-D02D1690AC5C}">
        <p15:threadingInfo xmlns:p15="http://schemas.microsoft.com/office/powerpoint/2012/main" timeZoneBias="-480"/>
      </p:ext>
    </p:extLst>
  </p:cm>
  <p:cm authorId="1" dt="2022-03-06T21:32:25.279" idx="8">
    <p:pos x="146" y="146"/>
    <p:text>集群无人机协同定位</p:text>
    <p:extLst>
      <p:ext uri="{C676402C-5697-4E1C-873F-D02D1690AC5C}">
        <p15:threadingInfo xmlns:p15="http://schemas.microsoft.com/office/powerpoint/2012/main" timeZoneBias="-480"/>
      </p:ext>
    </p:extLst>
  </p:cm>
  <p:cm authorId="1" dt="2022-03-06T21:32:48.304" idx="9">
    <p:pos x="146" y="282"/>
    <p:text>侧重点改一下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2:09:14.785" idx="16">
    <p:pos x="146" y="146"/>
    <p:text>价值和意义！整体上</p:text>
    <p:extLst>
      <p:ext uri="{C676402C-5697-4E1C-873F-D02D1690AC5C}">
        <p15:threadingInfo xmlns:p15="http://schemas.microsoft.com/office/powerpoint/2012/main" timeZoneBias="-480"/>
      </p:ext>
    </p:extLst>
  </p:cm>
  <p:cm authorId="1" dt="2022-03-06T22:10:24.321" idx="19">
    <p:pos x="282" y="282"/>
    <p:text>联系两者，GPS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2:10:02.497" idx="17">
    <p:pos x="10" y="10"/>
    <p:text>问题？需要集群的协同SLAM</p:text>
    <p:extLst>
      <p:ext uri="{C676402C-5697-4E1C-873F-D02D1690AC5C}">
        <p15:threadingInfo xmlns:p15="http://schemas.microsoft.com/office/powerpoint/2012/main" timeZoneBias="-480"/>
      </p:ext>
    </p:extLst>
  </p:cm>
  <p:cm authorId="1" dt="2022-03-06T22:10:14.314" idx="18">
    <p:pos x="146" y="146"/>
    <p:text>集群作用+4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2:12:11.770" idx="21">
    <p:pos x="10" y="10"/>
    <p:text>加目标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1:12:17.862" idx="7">
    <p:pos x="10" y="10"/>
    <p:text>每个部分做什么说清楚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6T21:38:17.649" idx="13">
    <p:pos x="10" y="10"/>
    <p:text>PPT中列条目，讲的时候说句子</p:text>
    <p:extLst>
      <p:ext uri="{C676402C-5697-4E1C-873F-D02D1690AC5C}">
        <p15:threadingInfo xmlns:p15="http://schemas.microsoft.com/office/powerpoint/2012/main" timeZoneBias="-480"/>
      </p:ext>
    </p:extLst>
  </p:cm>
  <p:cm authorId="1" dt="2022-03-06T22:14:27.895" idx="27">
    <p:pos x="146" y="146"/>
    <p:text>一级条目，不分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786F0-A42F-46BF-8A83-9F2B2133C8D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BA2B4A6-3F0F-449E-B577-59E5A39D1CD8}">
      <dgm:prSet phldrT="[文本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CN" sz="20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Sever</a:t>
          </a:r>
          <a:endParaRPr lang="zh-CN" altLang="en-US" sz="20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gm:t>
    </dgm:pt>
    <dgm:pt modelId="{09153587-0AD0-4974-B2E6-80CCA2B20ACC}" type="parTrans" cxnId="{49BC9644-200B-4F10-B3A9-390F3B73C7BC}">
      <dgm:prSet/>
      <dgm:spPr/>
      <dgm:t>
        <a:bodyPr/>
        <a:lstStyle/>
        <a:p>
          <a:endParaRPr lang="zh-CN" altLang="en-US"/>
        </a:p>
      </dgm:t>
    </dgm:pt>
    <dgm:pt modelId="{65C1AAD6-017D-48F2-82F8-3B403068A3B5}" type="sibTrans" cxnId="{49BC9644-200B-4F10-B3A9-390F3B73C7BC}">
      <dgm:prSet/>
      <dgm:spPr/>
      <dgm:t>
        <a:bodyPr/>
        <a:lstStyle/>
        <a:p>
          <a:endParaRPr lang="zh-CN" altLang="en-US"/>
        </a:p>
      </dgm:t>
    </dgm:pt>
    <dgm:pt modelId="{DB27C744-DEC7-4B84-9216-F6B5F1953D6A}">
      <dgm:prSet phldrT="[文本]" custT="1"/>
      <dgm:spPr/>
      <dgm:t>
        <a:bodyPr/>
        <a:lstStyle/>
        <a:p>
          <a:r>
            <a:rPr lang="en-US" altLang="zh-CN" sz="20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Agent 1</a:t>
          </a:r>
          <a:endParaRPr lang="zh-CN" altLang="en-US" sz="20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gm:t>
    </dgm:pt>
    <dgm:pt modelId="{5C607947-31C8-4F19-A65F-E196409E4C8A}" type="parTrans" cxnId="{860F0C03-E092-4462-9D78-B1B2D29E06E6}">
      <dgm:prSet/>
      <dgm:spPr/>
      <dgm:t>
        <a:bodyPr/>
        <a:lstStyle/>
        <a:p>
          <a:endParaRPr lang="zh-CN" altLang="en-US"/>
        </a:p>
      </dgm:t>
    </dgm:pt>
    <dgm:pt modelId="{B288A69F-505E-4B17-8AEA-A34D1B2AD4CA}" type="sibTrans" cxnId="{860F0C03-E092-4462-9D78-B1B2D29E06E6}">
      <dgm:prSet/>
      <dgm:spPr/>
      <dgm:t>
        <a:bodyPr/>
        <a:lstStyle/>
        <a:p>
          <a:endParaRPr lang="zh-CN" altLang="en-US"/>
        </a:p>
      </dgm:t>
    </dgm:pt>
    <dgm:pt modelId="{CB45C4EF-977C-42CD-9104-971D03749067}">
      <dgm:prSet phldrT="[文本]" custT="1"/>
      <dgm:spPr/>
      <dgm:t>
        <a:bodyPr/>
        <a:lstStyle/>
        <a:p>
          <a:r>
            <a:rPr lang="en-US" altLang="zh-CN" sz="20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Agent n</a:t>
          </a:r>
          <a:endParaRPr lang="zh-CN" altLang="en-US" sz="20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gm:t>
    </dgm:pt>
    <dgm:pt modelId="{87303456-CF6D-4E7D-9D7D-74849CD329AE}" type="sibTrans" cxnId="{F05A5290-6065-49EB-86FF-C440E7BF3E68}">
      <dgm:prSet/>
      <dgm:spPr/>
      <dgm:t>
        <a:bodyPr/>
        <a:lstStyle/>
        <a:p>
          <a:endParaRPr lang="zh-CN" altLang="en-US"/>
        </a:p>
      </dgm:t>
    </dgm:pt>
    <dgm:pt modelId="{EB642F9C-E3F8-45FD-AF06-659810DC2C76}" type="parTrans" cxnId="{F05A5290-6065-49EB-86FF-C440E7BF3E68}">
      <dgm:prSet/>
      <dgm:spPr/>
      <dgm:t>
        <a:bodyPr/>
        <a:lstStyle/>
        <a:p>
          <a:endParaRPr lang="zh-CN" altLang="en-US"/>
        </a:p>
      </dgm:t>
    </dgm:pt>
    <dgm:pt modelId="{EF3B6995-68F9-4C9C-9273-16802330AFBD}" type="pres">
      <dgm:prSet presAssocID="{64F786F0-A42F-46BF-8A83-9F2B2133C8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A2FB83-49FE-4E1C-99B0-1A9F7985A27D}" type="pres">
      <dgm:prSet presAssocID="{3BA2B4A6-3F0F-449E-B577-59E5A39D1CD8}" presName="hierRoot1" presStyleCnt="0">
        <dgm:presLayoutVars>
          <dgm:hierBranch val="init"/>
        </dgm:presLayoutVars>
      </dgm:prSet>
      <dgm:spPr/>
    </dgm:pt>
    <dgm:pt modelId="{22AA2EAC-5562-445B-B1F8-8B9BF33E1E6F}" type="pres">
      <dgm:prSet presAssocID="{3BA2B4A6-3F0F-449E-B577-59E5A39D1CD8}" presName="rootComposite1" presStyleCnt="0"/>
      <dgm:spPr/>
    </dgm:pt>
    <dgm:pt modelId="{553C142A-609E-4856-BBB3-0F6002943726}" type="pres">
      <dgm:prSet presAssocID="{3BA2B4A6-3F0F-449E-B577-59E5A39D1CD8}" presName="rootText1" presStyleLbl="node0" presStyleIdx="0" presStyleCnt="1">
        <dgm:presLayoutVars>
          <dgm:chPref val="3"/>
        </dgm:presLayoutVars>
      </dgm:prSet>
      <dgm:spPr/>
    </dgm:pt>
    <dgm:pt modelId="{7B39E37E-FE30-4C76-BD7E-791FB86B3240}" type="pres">
      <dgm:prSet presAssocID="{3BA2B4A6-3F0F-449E-B577-59E5A39D1CD8}" presName="rootConnector1" presStyleLbl="node1" presStyleIdx="0" presStyleCnt="0"/>
      <dgm:spPr/>
    </dgm:pt>
    <dgm:pt modelId="{C85D1EED-2564-4170-8F1C-0ED84CCAFCE4}" type="pres">
      <dgm:prSet presAssocID="{3BA2B4A6-3F0F-449E-B577-59E5A39D1CD8}" presName="hierChild2" presStyleCnt="0"/>
      <dgm:spPr/>
    </dgm:pt>
    <dgm:pt modelId="{B9961638-DC00-4430-9FEB-7F8710488B37}" type="pres">
      <dgm:prSet presAssocID="{5C607947-31C8-4F19-A65F-E196409E4C8A}" presName="Name64" presStyleLbl="parChTrans1D2" presStyleIdx="0" presStyleCnt="2"/>
      <dgm:spPr/>
    </dgm:pt>
    <dgm:pt modelId="{3A60E49F-01CF-4891-8576-04467416BA88}" type="pres">
      <dgm:prSet presAssocID="{DB27C744-DEC7-4B84-9216-F6B5F1953D6A}" presName="hierRoot2" presStyleCnt="0">
        <dgm:presLayoutVars>
          <dgm:hierBranch val="init"/>
        </dgm:presLayoutVars>
      </dgm:prSet>
      <dgm:spPr/>
    </dgm:pt>
    <dgm:pt modelId="{960777E2-FB20-4561-AFDE-C2E86039ECAD}" type="pres">
      <dgm:prSet presAssocID="{DB27C744-DEC7-4B84-9216-F6B5F1953D6A}" presName="rootComposite" presStyleCnt="0"/>
      <dgm:spPr/>
    </dgm:pt>
    <dgm:pt modelId="{EE79F7C7-4933-4337-AB4B-7D8320CBB8D0}" type="pres">
      <dgm:prSet presAssocID="{DB27C744-DEC7-4B84-9216-F6B5F1953D6A}" presName="rootText" presStyleLbl="node2" presStyleIdx="0" presStyleCnt="2">
        <dgm:presLayoutVars>
          <dgm:chPref val="3"/>
        </dgm:presLayoutVars>
      </dgm:prSet>
      <dgm:spPr/>
    </dgm:pt>
    <dgm:pt modelId="{6CEA3AD8-46C0-4704-9F4F-62600C3B9ACF}" type="pres">
      <dgm:prSet presAssocID="{DB27C744-DEC7-4B84-9216-F6B5F1953D6A}" presName="rootConnector" presStyleLbl="node2" presStyleIdx="0" presStyleCnt="2"/>
      <dgm:spPr/>
    </dgm:pt>
    <dgm:pt modelId="{BD85E1C6-593B-4597-8F3D-ABAC895AB4DB}" type="pres">
      <dgm:prSet presAssocID="{DB27C744-DEC7-4B84-9216-F6B5F1953D6A}" presName="hierChild4" presStyleCnt="0"/>
      <dgm:spPr/>
    </dgm:pt>
    <dgm:pt modelId="{BAA65CF8-9B6B-4127-AD08-3E6E4E6A2AA0}" type="pres">
      <dgm:prSet presAssocID="{DB27C744-DEC7-4B84-9216-F6B5F1953D6A}" presName="hierChild5" presStyleCnt="0"/>
      <dgm:spPr/>
    </dgm:pt>
    <dgm:pt modelId="{771BA580-7BE1-4C4A-88CC-72D9F8BEEC8C}" type="pres">
      <dgm:prSet presAssocID="{EB642F9C-E3F8-45FD-AF06-659810DC2C76}" presName="Name64" presStyleLbl="parChTrans1D2" presStyleIdx="1" presStyleCnt="2"/>
      <dgm:spPr/>
    </dgm:pt>
    <dgm:pt modelId="{17ADA0B6-4E5F-4788-844F-FD559165B429}" type="pres">
      <dgm:prSet presAssocID="{CB45C4EF-977C-42CD-9104-971D03749067}" presName="hierRoot2" presStyleCnt="0">
        <dgm:presLayoutVars>
          <dgm:hierBranch val="init"/>
        </dgm:presLayoutVars>
      </dgm:prSet>
      <dgm:spPr/>
    </dgm:pt>
    <dgm:pt modelId="{09845D49-3C14-451E-A2F6-C2398773459D}" type="pres">
      <dgm:prSet presAssocID="{CB45C4EF-977C-42CD-9104-971D03749067}" presName="rootComposite" presStyleCnt="0"/>
      <dgm:spPr/>
    </dgm:pt>
    <dgm:pt modelId="{15EF8017-F2D9-4966-8ABA-678D282BC366}" type="pres">
      <dgm:prSet presAssocID="{CB45C4EF-977C-42CD-9104-971D03749067}" presName="rootText" presStyleLbl="node2" presStyleIdx="1" presStyleCnt="2">
        <dgm:presLayoutVars>
          <dgm:chPref val="3"/>
        </dgm:presLayoutVars>
      </dgm:prSet>
      <dgm:spPr/>
    </dgm:pt>
    <dgm:pt modelId="{8D2D6F37-2BFF-41F7-BB68-7DCDBDB65ED1}" type="pres">
      <dgm:prSet presAssocID="{CB45C4EF-977C-42CD-9104-971D03749067}" presName="rootConnector" presStyleLbl="node2" presStyleIdx="1" presStyleCnt="2"/>
      <dgm:spPr/>
    </dgm:pt>
    <dgm:pt modelId="{738B6246-B36B-4561-BAC4-EFAA03C7387F}" type="pres">
      <dgm:prSet presAssocID="{CB45C4EF-977C-42CD-9104-971D03749067}" presName="hierChild4" presStyleCnt="0"/>
      <dgm:spPr/>
    </dgm:pt>
    <dgm:pt modelId="{92C689C5-75E5-4C1E-9F09-237B580E808E}" type="pres">
      <dgm:prSet presAssocID="{CB45C4EF-977C-42CD-9104-971D03749067}" presName="hierChild5" presStyleCnt="0"/>
      <dgm:spPr/>
    </dgm:pt>
    <dgm:pt modelId="{D251CDA4-8FAE-403B-A464-59CA14656D02}" type="pres">
      <dgm:prSet presAssocID="{3BA2B4A6-3F0F-449E-B577-59E5A39D1CD8}" presName="hierChild3" presStyleCnt="0"/>
      <dgm:spPr/>
    </dgm:pt>
  </dgm:ptLst>
  <dgm:cxnLst>
    <dgm:cxn modelId="{860F0C03-E092-4462-9D78-B1B2D29E06E6}" srcId="{3BA2B4A6-3F0F-449E-B577-59E5A39D1CD8}" destId="{DB27C744-DEC7-4B84-9216-F6B5F1953D6A}" srcOrd="0" destOrd="0" parTransId="{5C607947-31C8-4F19-A65F-E196409E4C8A}" sibTransId="{B288A69F-505E-4B17-8AEA-A34D1B2AD4CA}"/>
    <dgm:cxn modelId="{2C1B321A-BE55-47E5-9258-FEC00FD3B598}" type="presOf" srcId="{CB45C4EF-977C-42CD-9104-971D03749067}" destId="{8D2D6F37-2BFF-41F7-BB68-7DCDBDB65ED1}" srcOrd="1" destOrd="0" presId="urn:microsoft.com/office/officeart/2009/3/layout/HorizontalOrganizationChart"/>
    <dgm:cxn modelId="{CC835F23-45ED-4AF8-BDBE-156F7370EF99}" type="presOf" srcId="{5C607947-31C8-4F19-A65F-E196409E4C8A}" destId="{B9961638-DC00-4430-9FEB-7F8710488B37}" srcOrd="0" destOrd="0" presId="urn:microsoft.com/office/officeart/2009/3/layout/HorizontalOrganizationChart"/>
    <dgm:cxn modelId="{E0713631-4F79-4169-B6EC-DDDF247C2170}" type="presOf" srcId="{3BA2B4A6-3F0F-449E-B577-59E5A39D1CD8}" destId="{553C142A-609E-4856-BBB3-0F6002943726}" srcOrd="0" destOrd="0" presId="urn:microsoft.com/office/officeart/2009/3/layout/HorizontalOrganizationChart"/>
    <dgm:cxn modelId="{BF0D9F3C-04B3-4C5A-877E-36241C067C63}" type="presOf" srcId="{64F786F0-A42F-46BF-8A83-9F2B2133C8D9}" destId="{EF3B6995-68F9-4C9C-9273-16802330AFBD}" srcOrd="0" destOrd="0" presId="urn:microsoft.com/office/officeart/2009/3/layout/HorizontalOrganizationChart"/>
    <dgm:cxn modelId="{56F2DA61-181C-4AE6-96A6-A7F5BAE5D4CA}" type="presOf" srcId="{DB27C744-DEC7-4B84-9216-F6B5F1953D6A}" destId="{EE79F7C7-4933-4337-AB4B-7D8320CBB8D0}" srcOrd="0" destOrd="0" presId="urn:microsoft.com/office/officeart/2009/3/layout/HorizontalOrganizationChart"/>
    <dgm:cxn modelId="{49BC9644-200B-4F10-B3A9-390F3B73C7BC}" srcId="{64F786F0-A42F-46BF-8A83-9F2B2133C8D9}" destId="{3BA2B4A6-3F0F-449E-B577-59E5A39D1CD8}" srcOrd="0" destOrd="0" parTransId="{09153587-0AD0-4974-B2E6-80CCA2B20ACC}" sibTransId="{65C1AAD6-017D-48F2-82F8-3B403068A3B5}"/>
    <dgm:cxn modelId="{F05A5290-6065-49EB-86FF-C440E7BF3E68}" srcId="{3BA2B4A6-3F0F-449E-B577-59E5A39D1CD8}" destId="{CB45C4EF-977C-42CD-9104-971D03749067}" srcOrd="1" destOrd="0" parTransId="{EB642F9C-E3F8-45FD-AF06-659810DC2C76}" sibTransId="{87303456-CF6D-4E7D-9D7D-74849CD329AE}"/>
    <dgm:cxn modelId="{2E593495-6C62-44D6-A2F7-534E7A779CA7}" type="presOf" srcId="{3BA2B4A6-3F0F-449E-B577-59E5A39D1CD8}" destId="{7B39E37E-FE30-4C76-BD7E-791FB86B3240}" srcOrd="1" destOrd="0" presId="urn:microsoft.com/office/officeart/2009/3/layout/HorizontalOrganizationChart"/>
    <dgm:cxn modelId="{C4AFD1AF-81C3-42F3-B179-CB17AAC11886}" type="presOf" srcId="{CB45C4EF-977C-42CD-9104-971D03749067}" destId="{15EF8017-F2D9-4966-8ABA-678D282BC366}" srcOrd="0" destOrd="0" presId="urn:microsoft.com/office/officeart/2009/3/layout/HorizontalOrganizationChart"/>
    <dgm:cxn modelId="{64ACACB7-36D3-4880-A37C-54B663BDC276}" type="presOf" srcId="{EB642F9C-E3F8-45FD-AF06-659810DC2C76}" destId="{771BA580-7BE1-4C4A-88CC-72D9F8BEEC8C}" srcOrd="0" destOrd="0" presId="urn:microsoft.com/office/officeart/2009/3/layout/HorizontalOrganizationChart"/>
    <dgm:cxn modelId="{8FB574BC-306A-4CD7-A088-0E674A5649A6}" type="presOf" srcId="{DB27C744-DEC7-4B84-9216-F6B5F1953D6A}" destId="{6CEA3AD8-46C0-4704-9F4F-62600C3B9ACF}" srcOrd="1" destOrd="0" presId="urn:microsoft.com/office/officeart/2009/3/layout/HorizontalOrganizationChart"/>
    <dgm:cxn modelId="{3EF707CC-BD21-4DD5-95F9-B40FE193D33C}" type="presParOf" srcId="{EF3B6995-68F9-4C9C-9273-16802330AFBD}" destId="{06A2FB83-49FE-4E1C-99B0-1A9F7985A27D}" srcOrd="0" destOrd="0" presId="urn:microsoft.com/office/officeart/2009/3/layout/HorizontalOrganizationChart"/>
    <dgm:cxn modelId="{370E6A3F-AF32-44E7-89D6-4D38B411609A}" type="presParOf" srcId="{06A2FB83-49FE-4E1C-99B0-1A9F7985A27D}" destId="{22AA2EAC-5562-445B-B1F8-8B9BF33E1E6F}" srcOrd="0" destOrd="0" presId="urn:microsoft.com/office/officeart/2009/3/layout/HorizontalOrganizationChart"/>
    <dgm:cxn modelId="{B0BECF1D-E064-4CED-9892-A31A9CA7C80F}" type="presParOf" srcId="{22AA2EAC-5562-445B-B1F8-8B9BF33E1E6F}" destId="{553C142A-609E-4856-BBB3-0F6002943726}" srcOrd="0" destOrd="0" presId="urn:microsoft.com/office/officeart/2009/3/layout/HorizontalOrganizationChart"/>
    <dgm:cxn modelId="{F8476AE8-D2E1-4638-87A1-9995B8643EED}" type="presParOf" srcId="{22AA2EAC-5562-445B-B1F8-8B9BF33E1E6F}" destId="{7B39E37E-FE30-4C76-BD7E-791FB86B3240}" srcOrd="1" destOrd="0" presId="urn:microsoft.com/office/officeart/2009/3/layout/HorizontalOrganizationChart"/>
    <dgm:cxn modelId="{F5C70737-E4EA-45E8-965C-C6D52A8ED893}" type="presParOf" srcId="{06A2FB83-49FE-4E1C-99B0-1A9F7985A27D}" destId="{C85D1EED-2564-4170-8F1C-0ED84CCAFCE4}" srcOrd="1" destOrd="0" presId="urn:microsoft.com/office/officeart/2009/3/layout/HorizontalOrganizationChart"/>
    <dgm:cxn modelId="{6A9A708E-3FE8-4F84-B4C9-484CB4B247CD}" type="presParOf" srcId="{C85D1EED-2564-4170-8F1C-0ED84CCAFCE4}" destId="{B9961638-DC00-4430-9FEB-7F8710488B37}" srcOrd="0" destOrd="0" presId="urn:microsoft.com/office/officeart/2009/3/layout/HorizontalOrganizationChart"/>
    <dgm:cxn modelId="{2B71C3ED-D1EA-4EFB-AE46-9870DC83749E}" type="presParOf" srcId="{C85D1EED-2564-4170-8F1C-0ED84CCAFCE4}" destId="{3A60E49F-01CF-4891-8576-04467416BA88}" srcOrd="1" destOrd="0" presId="urn:microsoft.com/office/officeart/2009/3/layout/HorizontalOrganizationChart"/>
    <dgm:cxn modelId="{7D00F581-18FA-45A8-83C6-7AC2157AB91B}" type="presParOf" srcId="{3A60E49F-01CF-4891-8576-04467416BA88}" destId="{960777E2-FB20-4561-AFDE-C2E86039ECAD}" srcOrd="0" destOrd="0" presId="urn:microsoft.com/office/officeart/2009/3/layout/HorizontalOrganizationChart"/>
    <dgm:cxn modelId="{661F8E7C-5ACE-4C79-9709-D72BE1E8B4F5}" type="presParOf" srcId="{960777E2-FB20-4561-AFDE-C2E86039ECAD}" destId="{EE79F7C7-4933-4337-AB4B-7D8320CBB8D0}" srcOrd="0" destOrd="0" presId="urn:microsoft.com/office/officeart/2009/3/layout/HorizontalOrganizationChart"/>
    <dgm:cxn modelId="{3AE98B42-19A3-45FE-83F7-746A257EDFFE}" type="presParOf" srcId="{960777E2-FB20-4561-AFDE-C2E86039ECAD}" destId="{6CEA3AD8-46C0-4704-9F4F-62600C3B9ACF}" srcOrd="1" destOrd="0" presId="urn:microsoft.com/office/officeart/2009/3/layout/HorizontalOrganizationChart"/>
    <dgm:cxn modelId="{42D43B83-BC85-4475-9BF9-B994C98B7609}" type="presParOf" srcId="{3A60E49F-01CF-4891-8576-04467416BA88}" destId="{BD85E1C6-593B-4597-8F3D-ABAC895AB4DB}" srcOrd="1" destOrd="0" presId="urn:microsoft.com/office/officeart/2009/3/layout/HorizontalOrganizationChart"/>
    <dgm:cxn modelId="{A55C74E3-98E9-4B11-AFBB-AD2B9AB60737}" type="presParOf" srcId="{3A60E49F-01CF-4891-8576-04467416BA88}" destId="{BAA65CF8-9B6B-4127-AD08-3E6E4E6A2AA0}" srcOrd="2" destOrd="0" presId="urn:microsoft.com/office/officeart/2009/3/layout/HorizontalOrganizationChart"/>
    <dgm:cxn modelId="{3643567E-E795-4EC6-87D8-E0B37751BA88}" type="presParOf" srcId="{C85D1EED-2564-4170-8F1C-0ED84CCAFCE4}" destId="{771BA580-7BE1-4C4A-88CC-72D9F8BEEC8C}" srcOrd="2" destOrd="0" presId="urn:microsoft.com/office/officeart/2009/3/layout/HorizontalOrganizationChart"/>
    <dgm:cxn modelId="{A37A66B6-F0BC-4AC7-A966-3934DA91E295}" type="presParOf" srcId="{C85D1EED-2564-4170-8F1C-0ED84CCAFCE4}" destId="{17ADA0B6-4E5F-4788-844F-FD559165B429}" srcOrd="3" destOrd="0" presId="urn:microsoft.com/office/officeart/2009/3/layout/HorizontalOrganizationChart"/>
    <dgm:cxn modelId="{17300EE5-29AC-43DB-8B8C-8D2C38D6E87F}" type="presParOf" srcId="{17ADA0B6-4E5F-4788-844F-FD559165B429}" destId="{09845D49-3C14-451E-A2F6-C2398773459D}" srcOrd="0" destOrd="0" presId="urn:microsoft.com/office/officeart/2009/3/layout/HorizontalOrganizationChart"/>
    <dgm:cxn modelId="{FC838CBE-89FB-441C-AAF9-FD245FA56BAB}" type="presParOf" srcId="{09845D49-3C14-451E-A2F6-C2398773459D}" destId="{15EF8017-F2D9-4966-8ABA-678D282BC366}" srcOrd="0" destOrd="0" presId="urn:microsoft.com/office/officeart/2009/3/layout/HorizontalOrganizationChart"/>
    <dgm:cxn modelId="{4EFB551B-1C48-4DEE-8F14-01D52FFC049D}" type="presParOf" srcId="{09845D49-3C14-451E-A2F6-C2398773459D}" destId="{8D2D6F37-2BFF-41F7-BB68-7DCDBDB65ED1}" srcOrd="1" destOrd="0" presId="urn:microsoft.com/office/officeart/2009/3/layout/HorizontalOrganizationChart"/>
    <dgm:cxn modelId="{99A1BD73-FF57-4837-B1D4-2CE6558D8A11}" type="presParOf" srcId="{17ADA0B6-4E5F-4788-844F-FD559165B429}" destId="{738B6246-B36B-4561-BAC4-EFAA03C7387F}" srcOrd="1" destOrd="0" presId="urn:microsoft.com/office/officeart/2009/3/layout/HorizontalOrganizationChart"/>
    <dgm:cxn modelId="{E4709AE9-AB3A-4143-8876-61DBDD316DBD}" type="presParOf" srcId="{17ADA0B6-4E5F-4788-844F-FD559165B429}" destId="{92C689C5-75E5-4C1E-9F09-237B580E808E}" srcOrd="2" destOrd="0" presId="urn:microsoft.com/office/officeart/2009/3/layout/HorizontalOrganizationChart"/>
    <dgm:cxn modelId="{E8BCD728-8715-4E87-ADAA-6884205855A5}" type="presParOf" srcId="{06A2FB83-49FE-4E1C-99B0-1A9F7985A27D}" destId="{D251CDA4-8FAE-403B-A464-59CA14656D0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BA580-7BE1-4C4A-88CC-72D9F8BEEC8C}">
      <dsp:nvSpPr>
        <dsp:cNvPr id="0" name=""/>
        <dsp:cNvSpPr/>
      </dsp:nvSpPr>
      <dsp:spPr>
        <a:xfrm>
          <a:off x="1508314" y="1052994"/>
          <a:ext cx="301338" cy="323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669" y="0"/>
              </a:lnTo>
              <a:lnTo>
                <a:pt x="150669" y="323939"/>
              </a:lnTo>
              <a:lnTo>
                <a:pt x="301338" y="3239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61638-DC00-4430-9FEB-7F8710488B37}">
      <dsp:nvSpPr>
        <dsp:cNvPr id="0" name=""/>
        <dsp:cNvSpPr/>
      </dsp:nvSpPr>
      <dsp:spPr>
        <a:xfrm>
          <a:off x="1508314" y="729055"/>
          <a:ext cx="301338" cy="323939"/>
        </a:xfrm>
        <a:custGeom>
          <a:avLst/>
          <a:gdLst/>
          <a:ahLst/>
          <a:cxnLst/>
          <a:rect l="0" t="0" r="0" b="0"/>
          <a:pathLst>
            <a:path>
              <a:moveTo>
                <a:pt x="0" y="323939"/>
              </a:moveTo>
              <a:lnTo>
                <a:pt x="150669" y="323939"/>
              </a:lnTo>
              <a:lnTo>
                <a:pt x="150669" y="0"/>
              </a:lnTo>
              <a:lnTo>
                <a:pt x="301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C142A-609E-4856-BBB3-0F6002943726}">
      <dsp:nvSpPr>
        <dsp:cNvPr id="0" name=""/>
        <dsp:cNvSpPr/>
      </dsp:nvSpPr>
      <dsp:spPr>
        <a:xfrm>
          <a:off x="1620" y="823223"/>
          <a:ext cx="1506694" cy="45954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Sever</a:t>
          </a:r>
          <a:endParaRPr lang="zh-CN" altLang="en-US" sz="2000" kern="12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sp:txBody>
      <dsp:txXfrm>
        <a:off x="1620" y="823223"/>
        <a:ext cx="1506694" cy="459541"/>
      </dsp:txXfrm>
    </dsp:sp>
    <dsp:sp modelId="{EE79F7C7-4933-4337-AB4B-7D8320CBB8D0}">
      <dsp:nvSpPr>
        <dsp:cNvPr id="0" name=""/>
        <dsp:cNvSpPr/>
      </dsp:nvSpPr>
      <dsp:spPr>
        <a:xfrm>
          <a:off x="1809653" y="499284"/>
          <a:ext cx="1506694" cy="459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Agent 1</a:t>
          </a:r>
          <a:endParaRPr lang="zh-CN" altLang="en-US" sz="2000" kern="12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sp:txBody>
      <dsp:txXfrm>
        <a:off x="1809653" y="499284"/>
        <a:ext cx="1506694" cy="459541"/>
      </dsp:txXfrm>
    </dsp:sp>
    <dsp:sp modelId="{15EF8017-F2D9-4966-8ABA-678D282BC366}">
      <dsp:nvSpPr>
        <dsp:cNvPr id="0" name=""/>
        <dsp:cNvSpPr/>
      </dsp:nvSpPr>
      <dsp:spPr>
        <a:xfrm>
          <a:off x="1809653" y="1147162"/>
          <a:ext cx="1506694" cy="459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rPr>
            <a:t>Agent n</a:t>
          </a:r>
          <a:endParaRPr lang="zh-CN" altLang="en-US" sz="2000" kern="1200" dirty="0">
            <a:latin typeface="Microsoft YaHei UI" panose="020B0503020204020204" pitchFamily="34" charset="-122"/>
            <a:ea typeface="微软雅黑" panose="020B0503020204020204" pitchFamily="34" charset="-122"/>
            <a:sym typeface="Microsoft YaHei UI" panose="020B0503020204020204" pitchFamily="34" charset="-122"/>
          </a:endParaRPr>
        </a:p>
      </dsp:txBody>
      <dsp:txXfrm>
        <a:off x="1809653" y="1147162"/>
        <a:ext cx="1506694" cy="459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2022/3/9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老师们，同学们，晚上好，我是布树辉老师毕设组的刘昭宏，接下来我来进行我的开题答辩；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我的毕设题目为，集群无人机协同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330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4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7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57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我将从研究背景与现状，内容与方法，关键技术，进度安排四个方面介绍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16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首先是研究背景，为什么需要这样一个研究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2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当今单架无人机上可以集成更多的系统，广泛应用于灾害救援、监控巡查、电力巡检、农业植保等领域；</a:t>
            </a:r>
          </a:p>
          <a:p>
            <a:r>
              <a:rPr lang="zh-CN" altLang="en-US" dirty="0"/>
              <a:t>但是单架无人机系统的可靠性不高，如果故障则任务失败，会影响任务的完成；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并且对于较大地理范围的任务，单架无人机的任务执行效率偏低，比如花费较多时间；</a:t>
            </a:r>
          </a:p>
          <a:p>
            <a:r>
              <a:rPr lang="zh-CN" altLang="en-US" dirty="0"/>
              <a:t>单架无人机对任务的执行方式也有限制，往往方式单一；</a:t>
            </a:r>
          </a:p>
          <a:p>
            <a:r>
              <a:rPr lang="zh-CN" altLang="en-US" dirty="0"/>
              <a:t>而这三点缺陷，可以通过集群无人机的方式进行很好的弥补；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对于集群无人机的自主导航，基本是依靠</a:t>
            </a:r>
            <a:r>
              <a:rPr lang="en-US" altLang="zh-CN" dirty="0"/>
              <a:t>GPS</a:t>
            </a:r>
            <a:r>
              <a:rPr lang="zh-CN" altLang="en-US" dirty="0"/>
              <a:t>，但其精度受信号强弱影响，在一些特定场景下，比如室内，精确度不够；</a:t>
            </a:r>
            <a:endParaRPr lang="en-US" altLang="zh-CN" dirty="0"/>
          </a:p>
          <a:p>
            <a:r>
              <a:rPr lang="zh-CN" altLang="en-US" dirty="0"/>
              <a:t>引入</a:t>
            </a:r>
            <a:r>
              <a:rPr lang="en-US" altLang="zh-CN" dirty="0"/>
              <a:t>SLAM</a:t>
            </a:r>
            <a:r>
              <a:rPr lang="zh-CN" altLang="en-US" dirty="0"/>
              <a:t>，即机器人在未知环境从未知位置运动，过程中进行自身定位和建图，且使用相机和激光雷达，不受信号影响；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但是对于单机</a:t>
            </a:r>
            <a:r>
              <a:rPr lang="en-US" altLang="zh-CN" dirty="0"/>
              <a:t>SLAM</a:t>
            </a:r>
            <a:r>
              <a:rPr lang="zh-CN" altLang="en-US" dirty="0"/>
              <a:t>，范围有限，建图稀疏；于是多机</a:t>
            </a:r>
            <a:r>
              <a:rPr lang="en-US" altLang="zh-CN" dirty="0"/>
              <a:t>SLAM</a:t>
            </a:r>
            <a:r>
              <a:rPr lang="zh-CN" altLang="en-US" dirty="0"/>
              <a:t>展现出优势；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3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r>
              <a:rPr lang="zh-CN" altLang="en-US" dirty="0"/>
              <a:t>大致分为四类：视觉、激光、融合、新颖</a:t>
            </a:r>
            <a:endParaRPr lang="en-US" altLang="zh-CN" dirty="0"/>
          </a:p>
          <a:p>
            <a:r>
              <a:rPr lang="zh-CN" altLang="en-US" dirty="0"/>
              <a:t>融合为相机</a:t>
            </a:r>
            <a:r>
              <a:rPr lang="en-US" altLang="zh-CN" dirty="0"/>
              <a:t>+</a:t>
            </a:r>
            <a:r>
              <a:rPr lang="zh-CN" altLang="en-US" dirty="0"/>
              <a:t>激光；新颖为神经网络的语义分割；不是研究内容；</a:t>
            </a:r>
            <a:endParaRPr lang="en-US" altLang="zh-CN" dirty="0"/>
          </a:p>
          <a:p>
            <a:r>
              <a:rPr lang="zh-CN" altLang="en-US" dirty="0"/>
              <a:t>激光：单线束和多线束，区别就是</a:t>
            </a:r>
            <a:r>
              <a:rPr lang="en-US" altLang="zh-CN" dirty="0"/>
              <a:t>2D</a:t>
            </a:r>
            <a:r>
              <a:rPr lang="zh-CN" altLang="en-US" dirty="0"/>
              <a:t>和</a:t>
            </a:r>
            <a:r>
              <a:rPr lang="en-US" altLang="zh-CN" dirty="0"/>
              <a:t>3D</a:t>
            </a:r>
            <a:r>
              <a:rPr lang="zh-CN" altLang="en-US" dirty="0"/>
              <a:t>地图；但；</a:t>
            </a:r>
            <a:endParaRPr lang="en-US" altLang="zh-CN" dirty="0"/>
          </a:p>
          <a:p>
            <a:r>
              <a:rPr lang="zh-CN" altLang="en-US" dirty="0"/>
              <a:t>视觉：优化是处理噪声、回环是判断场景到达</a:t>
            </a:r>
            <a:endParaRPr lang="en-US" altLang="zh-CN" dirty="0"/>
          </a:p>
          <a:p>
            <a:r>
              <a:rPr lang="zh-CN" altLang="en-US" dirty="0"/>
              <a:t>比较优秀的方案有</a:t>
            </a:r>
            <a:r>
              <a:rPr lang="en-US" altLang="zh-CN" dirty="0"/>
              <a:t>ORB SLAM</a:t>
            </a:r>
          </a:p>
          <a:p>
            <a:r>
              <a:rPr lang="zh-CN" altLang="en-US" dirty="0"/>
              <a:t>但是视觉</a:t>
            </a:r>
            <a:r>
              <a:rPr lang="en-US" altLang="zh-CN" dirty="0"/>
              <a:t>SLAM</a:t>
            </a:r>
            <a:r>
              <a:rPr lang="zh-CN" altLang="en-US" dirty="0"/>
              <a:t>受光照影响大，如果过曝，特征点提取不出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67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无人机搭载</a:t>
            </a:r>
            <a:r>
              <a:rPr lang="en-US" altLang="zh-CN" dirty="0"/>
              <a:t>SLAM</a:t>
            </a:r>
            <a:r>
              <a:rPr lang="zh-CN" altLang="en-US" dirty="0"/>
              <a:t>的研究相关高校已经开展；苏黎世；</a:t>
            </a:r>
            <a:endParaRPr lang="en-US" altLang="zh-CN" dirty="0"/>
          </a:p>
          <a:p>
            <a:r>
              <a:rPr lang="zh-CN" altLang="en-US" dirty="0"/>
              <a:t>双机携带单目相机建图，特点是双机距离可变，意味着视深可变；</a:t>
            </a:r>
            <a:endParaRPr lang="en-US" altLang="zh-CN" dirty="0"/>
          </a:p>
          <a:p>
            <a:r>
              <a:rPr lang="zh-CN" altLang="en-US" dirty="0"/>
              <a:t>该系统主要有三个进程；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9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另一个优秀的开源多无人机协作方案是</a:t>
            </a:r>
            <a:r>
              <a:rPr lang="en-US" altLang="zh-CN" dirty="0"/>
              <a:t>CCM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其使用了服务器</a:t>
            </a:r>
            <a:r>
              <a:rPr lang="en-US" altLang="zh-CN" dirty="0"/>
              <a:t>+</a:t>
            </a:r>
            <a:r>
              <a:rPr lang="zh-CN" altLang="en-US" dirty="0"/>
              <a:t>终端的设计，子端完成</a:t>
            </a:r>
            <a:r>
              <a:rPr lang="en-US" altLang="zh-CN" dirty="0"/>
              <a:t>SLAM</a:t>
            </a:r>
            <a:r>
              <a:rPr lang="zh-CN" altLang="en-US" dirty="0"/>
              <a:t>的前端任务，传输数据给服务器；</a:t>
            </a:r>
            <a:endParaRPr lang="en-US" altLang="zh-CN" dirty="0"/>
          </a:p>
          <a:p>
            <a:r>
              <a:rPr lang="zh-CN" altLang="en-US" dirty="0"/>
              <a:t>服务器完成后端及数据处理，发送指令；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关于多机建图也已经有相关研究，主要是根据关键帧来判断地图场景是否重叠，但是仍然需要几何方法验证；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51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接下来我来介绍一下研究内容方法；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5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7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084978" y="65953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045C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54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Collaborative SLAM Functioned on Multi UAVs 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294222"/>
            <a:ext cx="2293260" cy="2293258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3216275" y="2796687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集群无人机协同</a:t>
            </a:r>
            <a:r>
              <a:rPr lang="en-US" altLang="zh-CN" sz="4400" b="1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endParaRPr lang="zh-CN" altLang="en-US" sz="4400" b="1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9118" y="4486180"/>
            <a:ext cx="20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53D3A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答辩人：刘昭宏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96494" y="4486180"/>
            <a:ext cx="20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53D3A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指导教师：布树辉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BFDBC-94F2-444D-8639-4272B9FEFB3D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66FF37-1F53-490A-9C88-E1AE42989E1E}"/>
              </a:ext>
            </a:extLst>
          </p:cNvPr>
          <p:cNvSpPr txBox="1"/>
          <p:nvPr/>
        </p:nvSpPr>
        <p:spPr>
          <a:xfrm>
            <a:off x="3349118" y="5142813"/>
            <a:ext cx="344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团队成员：张一竹、贾旋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66476"/>
            <a:ext cx="1943103" cy="7341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研究内容</a:t>
            </a:r>
            <a:b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</a:b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 e s e a r c h  C o n t e n t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705244-CBA1-48D6-8789-BBF60B75284A}"/>
              </a:ext>
            </a:extLst>
          </p:cNvPr>
          <p:cNvGrpSpPr/>
          <p:nvPr/>
        </p:nvGrpSpPr>
        <p:grpSpPr>
          <a:xfrm>
            <a:off x="749030" y="1361872"/>
            <a:ext cx="3073940" cy="4581728"/>
            <a:chOff x="749030" y="1361872"/>
            <a:chExt cx="3073940" cy="4581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AE448C-B0BE-422F-8902-9183837C67E9}"/>
                </a:ext>
              </a:extLst>
            </p:cNvPr>
            <p:cNvSpPr/>
            <p:nvPr/>
          </p:nvSpPr>
          <p:spPr>
            <a:xfrm>
              <a:off x="749030" y="1361872"/>
              <a:ext cx="3073940" cy="4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87BE70-9A3D-44D0-9E56-C9B522ADA3F8}"/>
                </a:ext>
              </a:extLst>
            </p:cNvPr>
            <p:cNvSpPr/>
            <p:nvPr/>
          </p:nvSpPr>
          <p:spPr>
            <a:xfrm>
              <a:off x="749030" y="1361872"/>
              <a:ext cx="3073940" cy="1673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FAABDE8-7629-4908-9C20-FA7489006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2" t="14851" r="1" b="14837"/>
          <a:stretch/>
        </p:blipFill>
        <p:spPr>
          <a:xfrm>
            <a:off x="749031" y="1361872"/>
            <a:ext cx="3073940" cy="167349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3C6AD1-3D15-4B2F-B67F-9954D5346E7A}"/>
              </a:ext>
            </a:extLst>
          </p:cNvPr>
          <p:cNvGrpSpPr/>
          <p:nvPr/>
        </p:nvGrpSpPr>
        <p:grpSpPr>
          <a:xfrm>
            <a:off x="4559030" y="1361872"/>
            <a:ext cx="3073940" cy="4581728"/>
            <a:chOff x="749030" y="1361872"/>
            <a:chExt cx="3073940" cy="4581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53D38B1-0C0B-4A18-8F30-81F38078DFCB}"/>
                </a:ext>
              </a:extLst>
            </p:cNvPr>
            <p:cNvSpPr/>
            <p:nvPr/>
          </p:nvSpPr>
          <p:spPr>
            <a:xfrm>
              <a:off x="749030" y="1361872"/>
              <a:ext cx="3073940" cy="4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27509B-8EF2-4E38-A28E-3BADD003A55F}"/>
                </a:ext>
              </a:extLst>
            </p:cNvPr>
            <p:cNvSpPr/>
            <p:nvPr/>
          </p:nvSpPr>
          <p:spPr>
            <a:xfrm>
              <a:off x="749030" y="1361872"/>
              <a:ext cx="3073940" cy="1673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50C1CD-74E4-4C66-A90E-85FB4058C40F}"/>
              </a:ext>
            </a:extLst>
          </p:cNvPr>
          <p:cNvGrpSpPr/>
          <p:nvPr/>
        </p:nvGrpSpPr>
        <p:grpSpPr>
          <a:xfrm>
            <a:off x="8369029" y="1361872"/>
            <a:ext cx="3073940" cy="4581728"/>
            <a:chOff x="749030" y="1361872"/>
            <a:chExt cx="3073940" cy="45817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AACC55A-A5C0-4322-9AE6-AE07DF81F318}"/>
                </a:ext>
              </a:extLst>
            </p:cNvPr>
            <p:cNvSpPr/>
            <p:nvPr/>
          </p:nvSpPr>
          <p:spPr>
            <a:xfrm>
              <a:off x="749030" y="1361872"/>
              <a:ext cx="3073940" cy="4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78A31F-A7A7-43FE-9C25-2090C29D1780}"/>
                </a:ext>
              </a:extLst>
            </p:cNvPr>
            <p:cNvSpPr/>
            <p:nvPr/>
          </p:nvSpPr>
          <p:spPr>
            <a:xfrm>
              <a:off x="749030" y="1361872"/>
              <a:ext cx="3073940" cy="16731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5FF29D8-F192-4C30-A5C0-BFE31AD57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9" r="17249" b="32006"/>
          <a:stretch/>
        </p:blipFill>
        <p:spPr>
          <a:xfrm>
            <a:off x="4559029" y="1361872"/>
            <a:ext cx="3073942" cy="167315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6F90B3C-E77A-481C-B71D-51BF5E28C3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" b="4444"/>
          <a:stretch/>
        </p:blipFill>
        <p:spPr>
          <a:xfrm>
            <a:off x="8369028" y="1361872"/>
            <a:ext cx="3073940" cy="167315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73BA5D2-CDDF-4EC1-A2BE-A60E8B73B27C}"/>
              </a:ext>
            </a:extLst>
          </p:cNvPr>
          <p:cNvSpPr txBox="1"/>
          <p:nvPr/>
        </p:nvSpPr>
        <p:spPr>
          <a:xfrm>
            <a:off x="749030" y="3925112"/>
            <a:ext cx="307394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视觉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的特征点提取、匹配、后端；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框架；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CCM-SLAM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协同机制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VINS-Fusion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中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IMU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与相机数据融合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4096D76-B561-4AF3-B57A-D60D70FE5ECB}"/>
              </a:ext>
            </a:extLst>
          </p:cNvPr>
          <p:cNvSpPr txBox="1"/>
          <p:nvPr/>
        </p:nvSpPr>
        <p:spPr>
          <a:xfrm>
            <a:off x="4595543" y="3925112"/>
            <a:ext cx="307394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ROS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和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PX4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话题发布控制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更改定位方式，更改场景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使用摄像头，获取数据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单机和多机的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，获得定位，构建地图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8A82D89-0284-495D-8E3C-207C8CBE3D60}"/>
              </a:ext>
            </a:extLst>
          </p:cNvPr>
          <p:cNvSpPr txBox="1"/>
          <p:nvPr/>
        </p:nvSpPr>
        <p:spPr>
          <a:xfrm>
            <a:off x="8445230" y="3925112"/>
            <a:ext cx="3073940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通过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MAVROS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与地面站通信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关键数据的传输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多无人机与地面站之间的数据传输机制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可变基线技术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1675253-ABFF-4BC0-849F-B96ECDFC7453}"/>
              </a:ext>
            </a:extLst>
          </p:cNvPr>
          <p:cNvGrpSpPr/>
          <p:nvPr/>
        </p:nvGrpSpPr>
        <p:grpSpPr>
          <a:xfrm>
            <a:off x="756785" y="3340478"/>
            <a:ext cx="3424136" cy="461665"/>
            <a:chOff x="8433881" y="1252635"/>
            <a:chExt cx="3424136" cy="46166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53D6013-9305-4C34-B261-10E4CCBB4604}"/>
                </a:ext>
              </a:extLst>
            </p:cNvPr>
            <p:cNvSpPr txBox="1"/>
            <p:nvPr/>
          </p:nvSpPr>
          <p:spPr>
            <a:xfrm>
              <a:off x="8433881" y="1252635"/>
              <a:ext cx="34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en-US" altLang="zh-CN" sz="24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SLAM</a:t>
              </a:r>
              <a:endParaRPr lang="zh-CN" altLang="en-US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ACE555E-FE6D-4F4E-92E0-BFA97F002406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1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9745F40-CEF6-4489-AF99-127ABF8932B2}"/>
              </a:ext>
            </a:extLst>
          </p:cNvPr>
          <p:cNvGrpSpPr/>
          <p:nvPr/>
        </p:nvGrpSpPr>
        <p:grpSpPr>
          <a:xfrm>
            <a:off x="4594697" y="3340478"/>
            <a:ext cx="3424136" cy="461665"/>
            <a:chOff x="8433881" y="1252635"/>
            <a:chExt cx="3424136" cy="46166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21C7B0A-D792-4EF0-A031-399BD87E2081}"/>
                </a:ext>
              </a:extLst>
            </p:cNvPr>
            <p:cNvSpPr txBox="1"/>
            <p:nvPr/>
          </p:nvSpPr>
          <p:spPr>
            <a:xfrm>
              <a:off x="8433881" y="1252635"/>
              <a:ext cx="34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4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仿真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50E1CD7-2920-4B4D-978E-C395FF41253F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2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47EF1D5-ACA2-4885-8353-7C0D098C3B22}"/>
              </a:ext>
            </a:extLst>
          </p:cNvPr>
          <p:cNvGrpSpPr/>
          <p:nvPr/>
        </p:nvGrpSpPr>
        <p:grpSpPr>
          <a:xfrm>
            <a:off x="8369029" y="3371895"/>
            <a:ext cx="3424136" cy="461665"/>
            <a:chOff x="8433881" y="1252635"/>
            <a:chExt cx="3424136" cy="46166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4EA120-5F63-4165-A9E9-E6B02A5E52FA}"/>
                </a:ext>
              </a:extLst>
            </p:cNvPr>
            <p:cNvSpPr txBox="1"/>
            <p:nvPr/>
          </p:nvSpPr>
          <p:spPr>
            <a:xfrm>
              <a:off x="8433881" y="1252635"/>
              <a:ext cx="34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4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真机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78CEEE9-1CAF-43D6-90D7-2089D36964E6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3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39" name="箭头: 右 38">
            <a:extLst>
              <a:ext uri="{FF2B5EF4-FFF2-40B4-BE49-F238E27FC236}">
                <a16:creationId xmlns:a16="http://schemas.microsoft.com/office/drawing/2014/main" id="{D96B6DB1-E04A-4065-8822-758688C0CCD9}"/>
              </a:ext>
            </a:extLst>
          </p:cNvPr>
          <p:cNvSpPr/>
          <p:nvPr/>
        </p:nvSpPr>
        <p:spPr>
          <a:xfrm>
            <a:off x="3978613" y="2110902"/>
            <a:ext cx="504215" cy="24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F2170D52-EF8B-4C43-A36A-D48D2F0FB197}"/>
              </a:ext>
            </a:extLst>
          </p:cNvPr>
          <p:cNvSpPr/>
          <p:nvPr/>
        </p:nvSpPr>
        <p:spPr>
          <a:xfrm>
            <a:off x="7767148" y="2110902"/>
            <a:ext cx="504215" cy="243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50D6730-B449-4A92-96CC-71E89FBD47E5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852A993-C259-4F84-AC64-D13D352FB418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5861A4F-AEBB-49E0-8D52-CC01F3ECC199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D7F6565-14F0-452B-B218-C761D25AD2D2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A9C223B-1C9F-465D-B42C-DE91CCC0B9FE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D9D7B02E-4D1A-40E6-BD91-335754986E11}"/>
              </a:ext>
            </a:extLst>
          </p:cNvPr>
          <p:cNvSpPr txBox="1"/>
          <p:nvPr/>
        </p:nvSpPr>
        <p:spPr>
          <a:xfrm>
            <a:off x="11519170" y="181183"/>
            <a:ext cx="4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10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0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>
            <a:extLst>
              <a:ext uri="{FF2B5EF4-FFF2-40B4-BE49-F238E27FC236}">
                <a16:creationId xmlns:a16="http://schemas.microsoft.com/office/drawing/2014/main" id="{2BEF11F3-06EB-49AF-9C63-1CF5FE2FF69F}"/>
              </a:ext>
            </a:extLst>
          </p:cNvPr>
          <p:cNvSpPr/>
          <p:nvPr/>
        </p:nvSpPr>
        <p:spPr>
          <a:xfrm>
            <a:off x="9287029" y="2982410"/>
            <a:ext cx="410967" cy="39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8544007-412B-4190-AAC3-1DC81F621314}"/>
              </a:ext>
            </a:extLst>
          </p:cNvPr>
          <p:cNvSpPr/>
          <p:nvPr/>
        </p:nvSpPr>
        <p:spPr>
          <a:xfrm>
            <a:off x="6619019" y="2548049"/>
            <a:ext cx="410967" cy="39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0673F3F-72E1-49B0-A8E0-09B80709DE79}"/>
              </a:ext>
            </a:extLst>
          </p:cNvPr>
          <p:cNvSpPr/>
          <p:nvPr/>
        </p:nvSpPr>
        <p:spPr>
          <a:xfrm>
            <a:off x="5239442" y="4501729"/>
            <a:ext cx="410967" cy="39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1B634F8-8F4F-42F5-A95B-F5F5108E2906}"/>
              </a:ext>
            </a:extLst>
          </p:cNvPr>
          <p:cNvSpPr/>
          <p:nvPr/>
        </p:nvSpPr>
        <p:spPr>
          <a:xfrm>
            <a:off x="2356484" y="4253256"/>
            <a:ext cx="410967" cy="395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38911"/>
            <a:ext cx="1943103" cy="7893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00" b="1" spc="434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方法</a:t>
            </a: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 e s e a r c h  M e t h o d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DD980F5-1C3E-450D-8EEF-593B61CD46F3}"/>
              </a:ext>
            </a:extLst>
          </p:cNvPr>
          <p:cNvSpPr/>
          <p:nvPr/>
        </p:nvSpPr>
        <p:spPr>
          <a:xfrm>
            <a:off x="0" y="1226400"/>
            <a:ext cx="12097385" cy="5565140"/>
          </a:xfrm>
          <a:custGeom>
            <a:avLst/>
            <a:gdLst/>
            <a:ahLst/>
            <a:cxnLst/>
            <a:rect l="l" t="t" r="r" b="b"/>
            <a:pathLst>
              <a:path w="12097385" h="5565140">
                <a:moveTo>
                  <a:pt x="11995265" y="55595"/>
                </a:moveTo>
                <a:lnTo>
                  <a:pt x="11888266" y="42722"/>
                </a:lnTo>
                <a:lnTo>
                  <a:pt x="12096927" y="0"/>
                </a:lnTo>
                <a:lnTo>
                  <a:pt x="12083156" y="29133"/>
                </a:lnTo>
                <a:lnTo>
                  <a:pt x="12028970" y="29133"/>
                </a:lnTo>
                <a:lnTo>
                  <a:pt x="11995265" y="55595"/>
                </a:lnTo>
                <a:close/>
              </a:path>
              <a:path w="12097385" h="5565140">
                <a:moveTo>
                  <a:pt x="12018789" y="85562"/>
                </a:moveTo>
                <a:lnTo>
                  <a:pt x="12022010" y="58813"/>
                </a:lnTo>
                <a:lnTo>
                  <a:pt x="11995265" y="55595"/>
                </a:lnTo>
                <a:lnTo>
                  <a:pt x="12028970" y="29133"/>
                </a:lnTo>
                <a:lnTo>
                  <a:pt x="12052503" y="59093"/>
                </a:lnTo>
                <a:lnTo>
                  <a:pt x="12018789" y="85562"/>
                </a:lnTo>
                <a:close/>
              </a:path>
              <a:path w="12097385" h="5565140">
                <a:moveTo>
                  <a:pt x="12005906" y="192557"/>
                </a:moveTo>
                <a:lnTo>
                  <a:pt x="12018789" y="85562"/>
                </a:lnTo>
                <a:lnTo>
                  <a:pt x="12052503" y="59093"/>
                </a:lnTo>
                <a:lnTo>
                  <a:pt x="12028970" y="29133"/>
                </a:lnTo>
                <a:lnTo>
                  <a:pt x="12083156" y="29133"/>
                </a:lnTo>
                <a:lnTo>
                  <a:pt x="12005906" y="192557"/>
                </a:lnTo>
                <a:close/>
              </a:path>
              <a:path w="12097385" h="5565140">
                <a:moveTo>
                  <a:pt x="9555615" y="2019465"/>
                </a:moveTo>
                <a:lnTo>
                  <a:pt x="9493923" y="2019465"/>
                </a:lnTo>
                <a:lnTo>
                  <a:pt x="9508959" y="2015680"/>
                </a:lnTo>
                <a:lnTo>
                  <a:pt x="9500598" y="2014224"/>
                </a:lnTo>
                <a:lnTo>
                  <a:pt x="11995265" y="55595"/>
                </a:lnTo>
                <a:lnTo>
                  <a:pt x="12022010" y="58813"/>
                </a:lnTo>
                <a:lnTo>
                  <a:pt x="12018789" y="85562"/>
                </a:lnTo>
                <a:lnTo>
                  <a:pt x="9555615" y="2019465"/>
                </a:lnTo>
                <a:close/>
              </a:path>
              <a:path w="12097385" h="5565140">
                <a:moveTo>
                  <a:pt x="5477196" y="3531755"/>
                </a:moveTo>
                <a:lnTo>
                  <a:pt x="5431002" y="3531755"/>
                </a:lnTo>
                <a:lnTo>
                  <a:pt x="5448490" y="3523564"/>
                </a:lnTo>
                <a:lnTo>
                  <a:pt x="5437338" y="3522515"/>
                </a:lnTo>
                <a:lnTo>
                  <a:pt x="6794766" y="1543050"/>
                </a:lnTo>
                <a:lnTo>
                  <a:pt x="6976515" y="1574698"/>
                </a:lnTo>
                <a:lnTo>
                  <a:pt x="6819265" y="1574698"/>
                </a:lnTo>
                <a:lnTo>
                  <a:pt x="6800291" y="1582686"/>
                </a:lnTo>
                <a:lnTo>
                  <a:pt x="6812347" y="1584786"/>
                </a:lnTo>
                <a:lnTo>
                  <a:pt x="5477196" y="3531755"/>
                </a:lnTo>
                <a:close/>
              </a:path>
              <a:path w="12097385" h="5565140">
                <a:moveTo>
                  <a:pt x="6812347" y="1584786"/>
                </a:moveTo>
                <a:lnTo>
                  <a:pt x="6800291" y="1582686"/>
                </a:lnTo>
                <a:lnTo>
                  <a:pt x="6819265" y="1574698"/>
                </a:lnTo>
                <a:lnTo>
                  <a:pt x="6812347" y="1584786"/>
                </a:lnTo>
                <a:close/>
              </a:path>
              <a:path w="12097385" h="5565140">
                <a:moveTo>
                  <a:pt x="9510776" y="2054669"/>
                </a:moveTo>
                <a:lnTo>
                  <a:pt x="6812347" y="1584786"/>
                </a:lnTo>
                <a:lnTo>
                  <a:pt x="6819265" y="1574698"/>
                </a:lnTo>
                <a:lnTo>
                  <a:pt x="6976515" y="1574698"/>
                </a:lnTo>
                <a:lnTo>
                  <a:pt x="9500598" y="2014224"/>
                </a:lnTo>
                <a:lnTo>
                  <a:pt x="9493923" y="2019465"/>
                </a:lnTo>
                <a:lnTo>
                  <a:pt x="9555615" y="2019465"/>
                </a:lnTo>
                <a:lnTo>
                  <a:pt x="9510776" y="2054669"/>
                </a:lnTo>
                <a:close/>
              </a:path>
              <a:path w="12097385" h="5565140">
                <a:moveTo>
                  <a:pt x="9493923" y="2019465"/>
                </a:moveTo>
                <a:lnTo>
                  <a:pt x="9500598" y="2014224"/>
                </a:lnTo>
                <a:lnTo>
                  <a:pt x="9508959" y="2015680"/>
                </a:lnTo>
                <a:lnTo>
                  <a:pt x="9493923" y="2019465"/>
                </a:lnTo>
                <a:close/>
              </a:path>
              <a:path w="12097385" h="5565140">
                <a:moveTo>
                  <a:pt x="12928" y="5564632"/>
                </a:moveTo>
                <a:lnTo>
                  <a:pt x="0" y="5550642"/>
                </a:lnTo>
                <a:lnTo>
                  <a:pt x="0" y="5524710"/>
                </a:lnTo>
                <a:lnTo>
                  <a:pt x="2469375" y="3243453"/>
                </a:lnTo>
                <a:lnTo>
                  <a:pt x="2828392" y="3277209"/>
                </a:lnTo>
                <a:lnTo>
                  <a:pt x="2488984" y="3277209"/>
                </a:lnTo>
                <a:lnTo>
                  <a:pt x="2474277" y="3282188"/>
                </a:lnTo>
                <a:lnTo>
                  <a:pt x="2482734" y="3282983"/>
                </a:lnTo>
                <a:lnTo>
                  <a:pt x="12928" y="5564632"/>
                </a:lnTo>
                <a:close/>
              </a:path>
              <a:path w="12097385" h="5565140">
                <a:moveTo>
                  <a:pt x="2482734" y="3282983"/>
                </a:moveTo>
                <a:lnTo>
                  <a:pt x="2474277" y="3282188"/>
                </a:lnTo>
                <a:lnTo>
                  <a:pt x="2488984" y="3277209"/>
                </a:lnTo>
                <a:lnTo>
                  <a:pt x="2482734" y="3282983"/>
                </a:lnTo>
                <a:close/>
              </a:path>
              <a:path w="12097385" h="5565140">
                <a:moveTo>
                  <a:pt x="5456085" y="3562540"/>
                </a:moveTo>
                <a:lnTo>
                  <a:pt x="2482734" y="3282983"/>
                </a:lnTo>
                <a:lnTo>
                  <a:pt x="2488984" y="3277209"/>
                </a:lnTo>
                <a:lnTo>
                  <a:pt x="2828392" y="3277209"/>
                </a:lnTo>
                <a:lnTo>
                  <a:pt x="5437338" y="3522515"/>
                </a:lnTo>
                <a:lnTo>
                  <a:pt x="5431002" y="3531755"/>
                </a:lnTo>
                <a:lnTo>
                  <a:pt x="5477196" y="3531755"/>
                </a:lnTo>
                <a:lnTo>
                  <a:pt x="5456085" y="3562540"/>
                </a:lnTo>
                <a:close/>
              </a:path>
              <a:path w="12097385" h="5565140">
                <a:moveTo>
                  <a:pt x="5431002" y="3531755"/>
                </a:moveTo>
                <a:lnTo>
                  <a:pt x="5437338" y="3522515"/>
                </a:lnTo>
                <a:lnTo>
                  <a:pt x="5448490" y="3523564"/>
                </a:lnTo>
                <a:lnTo>
                  <a:pt x="5431002" y="353175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621A459-D35F-4AC5-83C1-AAE090CD28C9}"/>
              </a:ext>
            </a:extLst>
          </p:cNvPr>
          <p:cNvSpPr txBox="1"/>
          <p:nvPr/>
        </p:nvSpPr>
        <p:spPr>
          <a:xfrm>
            <a:off x="413702" y="3427310"/>
            <a:ext cx="388556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先通读一下主要的参考文献，建立对所研</a:t>
            </a:r>
            <a:r>
              <a:rPr sz="1600" spc="-5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究 </a:t>
            </a:r>
            <a:r>
              <a:rPr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问题的基本认识，了解基本的方法</a:t>
            </a:r>
            <a:r>
              <a:rPr sz="1600" spc="-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等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80DD4FF5-DE5D-475E-9FD2-D9A411C9368C}"/>
              </a:ext>
            </a:extLst>
          </p:cNvPr>
          <p:cNvSpPr txBox="1"/>
          <p:nvPr/>
        </p:nvSpPr>
        <p:spPr>
          <a:xfrm>
            <a:off x="712152" y="2914827"/>
            <a:ext cx="2058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研读主要参考文</a:t>
            </a:r>
            <a:r>
              <a:rPr sz="2000" b="1" spc="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献</a:t>
            </a:r>
            <a:endParaRPr sz="20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6421DDC5-64D1-48E9-B800-D79354779056}"/>
              </a:ext>
            </a:extLst>
          </p:cNvPr>
          <p:cNvSpPr/>
          <p:nvPr/>
        </p:nvSpPr>
        <p:spPr>
          <a:xfrm>
            <a:off x="383463" y="3277870"/>
            <a:ext cx="2716530" cy="41910"/>
          </a:xfrm>
          <a:custGeom>
            <a:avLst/>
            <a:gdLst/>
            <a:ahLst/>
            <a:cxnLst/>
            <a:rect l="l" t="t" r="r" b="b"/>
            <a:pathLst>
              <a:path w="2716530" h="41910">
                <a:moveTo>
                  <a:pt x="2715895" y="41909"/>
                </a:moveTo>
                <a:lnTo>
                  <a:pt x="0" y="19050"/>
                </a:lnTo>
                <a:lnTo>
                  <a:pt x="152" y="0"/>
                </a:lnTo>
                <a:lnTo>
                  <a:pt x="2716047" y="22859"/>
                </a:lnTo>
                <a:lnTo>
                  <a:pt x="2715895" y="419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35E7FB4E-82B2-4AB6-9C4B-FB7ACF8557E3}"/>
              </a:ext>
            </a:extLst>
          </p:cNvPr>
          <p:cNvSpPr txBox="1"/>
          <p:nvPr/>
        </p:nvSpPr>
        <p:spPr>
          <a:xfrm>
            <a:off x="3535679" y="5096509"/>
            <a:ext cx="3705225" cy="1109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研究实现无人机</a:t>
            </a:r>
            <a:r>
              <a:rPr sz="2000" b="1" spc="-1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"/>
                <a:sym typeface="Microsoft YaHei UI" panose="020B0503020204020204" pitchFamily="34" charset="-122"/>
              </a:rPr>
              <a:t>s</a:t>
            </a:r>
            <a:r>
              <a:rPr sz="2000" b="1" spc="-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"/>
                <a:sym typeface="Microsoft YaHei UI" panose="020B0503020204020204" pitchFamily="34" charset="-122"/>
              </a:rPr>
              <a:t>l</a:t>
            </a:r>
            <a:r>
              <a:rPr sz="2000" b="1" spc="-1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"/>
                <a:sym typeface="Microsoft YaHei UI" panose="020B0503020204020204" pitchFamily="34" charset="-122"/>
              </a:rPr>
              <a:t>a</a:t>
            </a:r>
            <a:r>
              <a:rPr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"/>
                <a:sym typeface="Microsoft YaHei UI" panose="020B0503020204020204" pitchFamily="34" charset="-122"/>
              </a:rPr>
              <a:t>m</a:t>
            </a:r>
            <a:endParaRPr sz="20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Arial"/>
              <a:sym typeface="Microsoft YaHei UI" panose="020B0503020204020204" pitchFamily="34" charset="-122"/>
            </a:endParaRPr>
          </a:p>
          <a:p>
            <a:pPr marL="12700" marR="5080">
              <a:lnSpc>
                <a:spcPct val="129900"/>
              </a:lnSpc>
              <a:spcBef>
                <a:spcPts val="1360"/>
              </a:spcBef>
            </a:pPr>
            <a:r>
              <a:rPr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需要学习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SLAM</a:t>
            </a:r>
            <a:r>
              <a:rPr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基础数学知识</a:t>
            </a: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利用数据集跑通一个完整的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框架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3FB3B1E6-00CC-48EF-90CE-C8C8F97914C5}"/>
              </a:ext>
            </a:extLst>
          </p:cNvPr>
          <p:cNvSpPr/>
          <p:nvPr/>
        </p:nvSpPr>
        <p:spPr>
          <a:xfrm>
            <a:off x="3495268" y="1567179"/>
            <a:ext cx="8265795" cy="3918585"/>
          </a:xfrm>
          <a:custGeom>
            <a:avLst/>
            <a:gdLst/>
            <a:ahLst/>
            <a:cxnLst/>
            <a:rect l="l" t="t" r="r" b="b"/>
            <a:pathLst>
              <a:path w="8265795" h="3918585">
                <a:moveTo>
                  <a:pt x="3254070" y="3899420"/>
                </a:moveTo>
                <a:lnTo>
                  <a:pt x="0" y="3899420"/>
                </a:lnTo>
                <a:lnTo>
                  <a:pt x="0" y="3918470"/>
                </a:lnTo>
                <a:lnTo>
                  <a:pt x="3254070" y="3918470"/>
                </a:lnTo>
                <a:lnTo>
                  <a:pt x="3254070" y="3899420"/>
                </a:lnTo>
                <a:close/>
              </a:path>
              <a:path w="8265795" h="3918585">
                <a:moveTo>
                  <a:pt x="3273869" y="9525"/>
                </a:moveTo>
                <a:lnTo>
                  <a:pt x="1135824" y="0"/>
                </a:lnTo>
                <a:lnTo>
                  <a:pt x="1135748" y="19050"/>
                </a:lnTo>
                <a:lnTo>
                  <a:pt x="3273793" y="28575"/>
                </a:lnTo>
                <a:lnTo>
                  <a:pt x="3273869" y="9525"/>
                </a:lnTo>
                <a:close/>
              </a:path>
              <a:path w="8265795" h="3918585">
                <a:moveTo>
                  <a:pt x="8265236" y="2279739"/>
                </a:moveTo>
                <a:lnTo>
                  <a:pt x="4475277" y="2279739"/>
                </a:lnTo>
                <a:lnTo>
                  <a:pt x="4475277" y="2298789"/>
                </a:lnTo>
                <a:lnTo>
                  <a:pt x="8265236" y="2298789"/>
                </a:lnTo>
                <a:lnTo>
                  <a:pt x="8265236" y="227973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68284587-CE1F-4FCD-85D7-1AF0DB50F857}"/>
              </a:ext>
            </a:extLst>
          </p:cNvPr>
          <p:cNvSpPr txBox="1"/>
          <p:nvPr/>
        </p:nvSpPr>
        <p:spPr>
          <a:xfrm>
            <a:off x="8004644" y="3954945"/>
            <a:ext cx="3761740" cy="621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配置真机的环境，在真机上实现仿真上跑通的程序，引入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UWB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的定位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CC5C43FF-6229-4789-A679-CD213C68FA05}"/>
              </a:ext>
            </a:extLst>
          </p:cNvPr>
          <p:cNvSpPr txBox="1"/>
          <p:nvPr/>
        </p:nvSpPr>
        <p:spPr>
          <a:xfrm>
            <a:off x="5365013" y="4538091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2</a:t>
            </a:r>
            <a:endParaRPr sz="20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3DE42137-D785-4BD2-9D24-8E909FE2FDAB}"/>
              </a:ext>
            </a:extLst>
          </p:cNvPr>
          <p:cNvSpPr txBox="1"/>
          <p:nvPr/>
        </p:nvSpPr>
        <p:spPr>
          <a:xfrm>
            <a:off x="4655096" y="1263454"/>
            <a:ext cx="2786564" cy="10969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5"/>
              </a:spcBef>
            </a:pPr>
            <a:r>
              <a:rPr lang="en-US" altLang="zh-CN" sz="2000" b="1" dirty="0">
                <a:solidFill>
                  <a:srgbClr val="1045C8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   </a:t>
            </a:r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仿真实现</a:t>
            </a:r>
            <a:endParaRPr sz="20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  <a:p>
            <a:pPr marL="12700" marR="5080">
              <a:lnSpc>
                <a:spcPct val="129900"/>
              </a:lnSpc>
              <a:spcBef>
                <a:spcPts val="1305"/>
              </a:spcBef>
            </a:pPr>
            <a:r>
              <a:rPr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学习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ROS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基础知识，在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gazebo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中跑通单机和多机的仿真实验</a:t>
            </a:r>
            <a:endParaRPr sz="1150" dirty="0"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22975F61-BF88-40D0-81BB-CEA807A055EA}"/>
              </a:ext>
            </a:extLst>
          </p:cNvPr>
          <p:cNvSpPr txBox="1"/>
          <p:nvPr/>
        </p:nvSpPr>
        <p:spPr>
          <a:xfrm>
            <a:off x="8688514" y="2982410"/>
            <a:ext cx="2312035" cy="81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057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lang="zh-CN" altLang="en-US" sz="2000" b="1" dirty="0">
                <a:solidFill>
                  <a:srgbClr val="1045C8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真机实验</a:t>
            </a:r>
            <a:endParaRPr sz="20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3D2AE4C2-2535-4E48-86D5-4CB3280656E6}"/>
              </a:ext>
            </a:extLst>
          </p:cNvPr>
          <p:cNvSpPr txBox="1"/>
          <p:nvPr/>
        </p:nvSpPr>
        <p:spPr>
          <a:xfrm>
            <a:off x="6740682" y="2580158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3</a:t>
            </a:r>
            <a:endParaRPr sz="20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36" name="object 19">
            <a:extLst>
              <a:ext uri="{FF2B5EF4-FFF2-40B4-BE49-F238E27FC236}">
                <a16:creationId xmlns:a16="http://schemas.microsoft.com/office/drawing/2014/main" id="{21A29491-63FF-43FD-BEBA-2DE61CFB8853}"/>
              </a:ext>
            </a:extLst>
          </p:cNvPr>
          <p:cNvSpPr txBox="1"/>
          <p:nvPr/>
        </p:nvSpPr>
        <p:spPr>
          <a:xfrm>
            <a:off x="9408692" y="3001976"/>
            <a:ext cx="1676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4</a:t>
            </a:r>
            <a:endParaRPr sz="20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34853BA-716A-49DD-AAA2-E31781ABAFD0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62AB325-1941-429F-8787-254AE4BA2F20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4514FD2-A0CA-41D4-B668-076EE4982271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CC405A-5F5B-42EC-A390-C93384EF309B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9CB3F0B-D27A-4C19-9A00-225CA763D33A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A6360AC-638E-4EA2-AB37-C8B4C4E37BB5}"/>
              </a:ext>
            </a:extLst>
          </p:cNvPr>
          <p:cNvSpPr txBox="1"/>
          <p:nvPr/>
        </p:nvSpPr>
        <p:spPr>
          <a:xfrm>
            <a:off x="11517549" y="181183"/>
            <a:ext cx="47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11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80049AE-1B6F-4EAA-A979-0E0ABF1CCB20}"/>
              </a:ext>
            </a:extLst>
          </p:cNvPr>
          <p:cNvSpPr txBox="1"/>
          <p:nvPr/>
        </p:nvSpPr>
        <p:spPr>
          <a:xfrm>
            <a:off x="2393962" y="4265639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6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12192000" cy="4200309"/>
            <a:chOff x="87548" y="1994171"/>
            <a:chExt cx="12192000" cy="4200309"/>
          </a:xfrm>
        </p:grpSpPr>
        <p:sp>
          <p:nvSpPr>
            <p:cNvPr id="4" name="object 4"/>
            <p:cNvSpPr/>
            <p:nvPr/>
          </p:nvSpPr>
          <p:spPr>
            <a:xfrm>
              <a:off x="87548" y="1994171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1219200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4290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0301" y="3708671"/>
              <a:ext cx="1986495" cy="2485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95804" y="4379595"/>
            <a:ext cx="4200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b="1" spc="60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关键技术说明</a:t>
            </a:r>
            <a:endParaRPr sz="48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8553" y="5310572"/>
            <a:ext cx="20688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Key Technologies</a:t>
            </a:r>
            <a:endParaRPr sz="18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EEFCA-4A20-4F00-A722-13B00C8322DC}"/>
              </a:ext>
            </a:extLst>
          </p:cNvPr>
          <p:cNvSpPr txBox="1"/>
          <p:nvPr/>
        </p:nvSpPr>
        <p:spPr>
          <a:xfrm>
            <a:off x="5430144" y="2318314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03</a:t>
            </a:r>
            <a:endParaRPr lang="zh-CN" altLang="en-US" sz="72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547399-9575-40E8-81F5-D4443468D738}"/>
              </a:ext>
            </a:extLst>
          </p:cNvPr>
          <p:cNvSpPr txBox="1"/>
          <p:nvPr/>
        </p:nvSpPr>
        <p:spPr>
          <a:xfrm>
            <a:off x="11371634" y="181183"/>
            <a:ext cx="62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12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24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66476"/>
            <a:ext cx="1943103" cy="7341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关键技术</a:t>
            </a:r>
            <a:b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</a:b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K e y  T e c h n o l o g I e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EB3B2E-6FF6-44B3-890A-859B82D9F1B5}"/>
              </a:ext>
            </a:extLst>
          </p:cNvPr>
          <p:cNvGrpSpPr/>
          <p:nvPr/>
        </p:nvGrpSpPr>
        <p:grpSpPr>
          <a:xfrm>
            <a:off x="1229457" y="1639095"/>
            <a:ext cx="3424136" cy="400110"/>
            <a:chOff x="8492247" y="1282775"/>
            <a:chExt cx="3424136" cy="40011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345FBA-42B3-485A-A6F8-6F0364D32848}"/>
                </a:ext>
              </a:extLst>
            </p:cNvPr>
            <p:cNvSpPr txBox="1"/>
            <p:nvPr/>
          </p:nvSpPr>
          <p:spPr>
            <a:xfrm>
              <a:off x="8492247" y="1282775"/>
              <a:ext cx="34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en-US" altLang="zh-CN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ROS</a:t>
              </a:r>
              <a:r>
                <a:rPr lang="zh-CN" altLang="en-US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和</a:t>
              </a:r>
              <a:r>
                <a:rPr lang="en-US" altLang="zh-CN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PX4</a:t>
              </a:r>
              <a:r>
                <a:rPr lang="zh-CN" altLang="en-US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的使用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0855B2E-1319-4B02-9BBD-738070187B59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1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6B370E5-CE02-4F51-9454-FC97383B80FA}"/>
              </a:ext>
            </a:extLst>
          </p:cNvPr>
          <p:cNvSpPr txBox="1"/>
          <p:nvPr/>
        </p:nvSpPr>
        <p:spPr>
          <a:xfrm>
            <a:off x="1586983" y="2058661"/>
            <a:ext cx="936449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ROS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通过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MAVROS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发布和订阅话题的机制，能够与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PX4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通信，控制无人机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的实现需要借助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ROS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的功能包设计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01CD8F-DC79-4AEF-A356-01F4DAD59A66}"/>
              </a:ext>
            </a:extLst>
          </p:cNvPr>
          <p:cNvGrpSpPr/>
          <p:nvPr/>
        </p:nvGrpSpPr>
        <p:grpSpPr>
          <a:xfrm>
            <a:off x="1229457" y="3056071"/>
            <a:ext cx="3424136" cy="400110"/>
            <a:chOff x="8492247" y="1282775"/>
            <a:chExt cx="3424136" cy="40011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AF4178-9177-4487-8B4F-C76D1F864611}"/>
                </a:ext>
              </a:extLst>
            </p:cNvPr>
            <p:cNvSpPr txBox="1"/>
            <p:nvPr/>
          </p:nvSpPr>
          <p:spPr>
            <a:xfrm>
              <a:off x="8492247" y="1282775"/>
              <a:ext cx="34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多机协同框架和</a:t>
              </a:r>
              <a:r>
                <a:rPr lang="en-US" altLang="zh-CN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SLAM</a:t>
              </a:r>
              <a:endParaRPr lang="zh-CN" altLang="en-US" sz="20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D124168-EC90-4E33-92A7-E48AF46C7509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2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A95E5BF-2A21-41AA-8AE3-0E4E21FE6EC4}"/>
              </a:ext>
            </a:extLst>
          </p:cNvPr>
          <p:cNvSpPr txBox="1"/>
          <p:nvPr/>
        </p:nvSpPr>
        <p:spPr>
          <a:xfrm>
            <a:off x="1586983" y="3469288"/>
            <a:ext cx="936449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最终的场景地图必须经过各终端地图的拼合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多机协作的框架规定了传输消息的类型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B9FFD5-4765-450E-A4E5-BE1C4EBAEF1E}"/>
              </a:ext>
            </a:extLst>
          </p:cNvPr>
          <p:cNvGrpSpPr/>
          <p:nvPr/>
        </p:nvGrpSpPr>
        <p:grpSpPr>
          <a:xfrm>
            <a:off x="1229457" y="4425928"/>
            <a:ext cx="3424136" cy="400110"/>
            <a:chOff x="8492247" y="1282775"/>
            <a:chExt cx="3424136" cy="40011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01C438F-D9D0-40B0-A93C-181189EDAB62}"/>
                </a:ext>
              </a:extLst>
            </p:cNvPr>
            <p:cNvSpPr txBox="1"/>
            <p:nvPr/>
          </p:nvSpPr>
          <p:spPr>
            <a:xfrm>
              <a:off x="8492247" y="1282775"/>
              <a:ext cx="34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0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真机的操作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FC3B8CA-BFCC-4E59-A572-C7C39F141935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3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9DE6B1E-664D-4951-97B5-DB3835E57F26}"/>
              </a:ext>
            </a:extLst>
          </p:cNvPr>
          <p:cNvSpPr txBox="1"/>
          <p:nvPr/>
        </p:nvSpPr>
        <p:spPr>
          <a:xfrm>
            <a:off x="1586983" y="4879915"/>
            <a:ext cx="936449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最终的实验需要用真机完成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完成图像的采集，需要操作真机与地面站通信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230FC5-2F64-43F2-A2E8-2FBF306D1387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FC14FAC-E083-4EE1-99D4-37BE082E1645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276D8FB-9820-4A1A-88BB-AF057A22C926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5722B9B-E1A7-43CE-B492-2F71C548439B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CDD8886-F342-4519-8109-CA9B4FD334AC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7CF340A-53CC-4315-9901-833DAC258D90}"/>
              </a:ext>
            </a:extLst>
          </p:cNvPr>
          <p:cNvSpPr txBox="1"/>
          <p:nvPr/>
        </p:nvSpPr>
        <p:spPr>
          <a:xfrm>
            <a:off x="11499574" y="181183"/>
            <a:ext cx="49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13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40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12192000" cy="4200309"/>
            <a:chOff x="87548" y="1994171"/>
            <a:chExt cx="12192000" cy="4200309"/>
          </a:xfrm>
        </p:grpSpPr>
        <p:sp>
          <p:nvSpPr>
            <p:cNvPr id="4" name="object 4"/>
            <p:cNvSpPr/>
            <p:nvPr/>
          </p:nvSpPr>
          <p:spPr>
            <a:xfrm>
              <a:off x="87548" y="1994171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1219200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4290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0301" y="3708671"/>
              <a:ext cx="1986495" cy="2485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76348" y="4379595"/>
            <a:ext cx="4239301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b="1" spc="60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论文进度安排</a:t>
            </a:r>
            <a:endParaRPr sz="48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8009" y="5315801"/>
            <a:ext cx="2740110" cy="297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Schedule of Thesis Paper </a:t>
            </a:r>
            <a:endParaRPr sz="18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EEFCA-4A20-4F00-A722-13B00C8322DC}"/>
              </a:ext>
            </a:extLst>
          </p:cNvPr>
          <p:cNvSpPr txBox="1"/>
          <p:nvPr/>
        </p:nvSpPr>
        <p:spPr>
          <a:xfrm>
            <a:off x="5430144" y="2318314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04</a:t>
            </a:r>
            <a:endParaRPr lang="zh-CN" altLang="en-US" sz="72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DD92C3-0DA9-4F1A-9605-A9A67465E3F3}"/>
              </a:ext>
            </a:extLst>
          </p:cNvPr>
          <p:cNvSpPr txBox="1"/>
          <p:nvPr/>
        </p:nvSpPr>
        <p:spPr>
          <a:xfrm>
            <a:off x="11507821" y="181183"/>
            <a:ext cx="48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14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72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7362" y="214799"/>
            <a:ext cx="1943103" cy="7341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进度安排</a:t>
            </a:r>
            <a:b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</a:b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 c h e d u l e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DA747B0-0E7F-452E-8474-E82B83185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32425"/>
              </p:ext>
            </p:extLst>
          </p:nvPr>
        </p:nvGraphicFramePr>
        <p:xfrm>
          <a:off x="1384874" y="1122064"/>
          <a:ext cx="9495278" cy="500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947">
                  <a:extLst>
                    <a:ext uri="{9D8B030D-6E8A-4147-A177-3AD203B41FA5}">
                      <a16:colId xmlns:a16="http://schemas.microsoft.com/office/drawing/2014/main" val="207598159"/>
                    </a:ext>
                  </a:extLst>
                </a:gridCol>
                <a:gridCol w="6230331">
                  <a:extLst>
                    <a:ext uri="{9D8B030D-6E8A-4147-A177-3AD203B41FA5}">
                      <a16:colId xmlns:a16="http://schemas.microsoft.com/office/drawing/2014/main" val="3251262764"/>
                    </a:ext>
                  </a:extLst>
                </a:gridCol>
              </a:tblGrid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时间段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进度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525017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1/15-1/31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学习</a:t>
                      </a:r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SLAM</a:t>
                      </a:r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算法，了解其基本原理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26850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1/31-2/14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跑通无人机上的</a:t>
                      </a:r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SLAM</a:t>
                      </a:r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代码，能够使用无人机建图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05403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2/14-2/28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详细学习</a:t>
                      </a:r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OpenCV</a:t>
                      </a:r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的成员函数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205935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3/01-3/21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研究掌握拼接地图的策略和方法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70550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3/21-4/07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研究多机</a:t>
                      </a:r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SLAM</a:t>
                      </a:r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，并且引入地图拼接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641143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4/07-5/01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整合代码，真机实验</a:t>
                      </a:r>
                    </a:p>
                    <a:p>
                      <a:pPr algn="l"/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015860"/>
                  </a:ext>
                </a:extLst>
              </a:tr>
              <a:tr h="5812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5/01-6/01</a:t>
                      </a:r>
                      <a:endParaRPr lang="zh-CN" altLang="en-US" dirty="0">
                        <a:latin typeface="Microsoft YaHei UI" panose="020B0503020204020204" pitchFamily="34" charset="-122"/>
                        <a:ea typeface="微软雅黑" panose="020B0503020204020204" pitchFamily="34" charset="-122"/>
                        <a:sym typeface="Microsoft YaHei U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 UI" panose="020B0503020204020204" pitchFamily="34" charset="-122"/>
                          <a:ea typeface="微软雅黑" panose="020B0503020204020204" pitchFamily="34" charset="-122"/>
                          <a:sym typeface="Microsoft YaHei UI" panose="020B0503020204020204" pitchFamily="34" charset="-122"/>
                        </a:rPr>
                        <a:t>论文撰写，准备答辩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4487730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7A8C4E92-EA9D-400A-8201-BD83EC079B0D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76B4617-B23D-493B-B210-33860DDACF0D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FEDA6A4-E273-416A-928F-1FC401F62768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D8CC84-0A26-4649-AF2F-B1EFAA8B80A2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F256009-6903-4C45-9A40-00BC21EC2FED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85B4075-6778-4BFE-8DBF-DFBD7D3AF2F3}"/>
              </a:ext>
            </a:extLst>
          </p:cNvPr>
          <p:cNvSpPr txBox="1"/>
          <p:nvPr/>
        </p:nvSpPr>
        <p:spPr>
          <a:xfrm>
            <a:off x="11507821" y="181183"/>
            <a:ext cx="48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15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52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THANKS</a:t>
            </a:r>
            <a:endParaRPr lang="zh-CN" altLang="en-US" sz="8800" b="1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B75284-1C7B-4BCA-85CB-5F7AB7C0D33D}"/>
              </a:ext>
            </a:extLst>
          </p:cNvPr>
          <p:cNvSpPr txBox="1"/>
          <p:nvPr/>
        </p:nvSpPr>
        <p:spPr>
          <a:xfrm>
            <a:off x="11496675" y="181183"/>
            <a:ext cx="49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16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2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7706" y="2298345"/>
            <a:ext cx="1425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chemeClr val="accent1"/>
                </a:solidFill>
                <a:effectLst/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7829" y="3794679"/>
            <a:ext cx="223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accent1"/>
                </a:solidFill>
                <a:effectLst/>
                <a:latin typeface="Microsoft YaHei UI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Microsoft YaHei UI" panose="020B0503020204020204" pitchFamily="34" charset="-122"/>
              </a:rPr>
              <a:t>CONTENTS</a:t>
            </a:r>
            <a:endParaRPr lang="zh-CN" altLang="en-US" sz="2800" b="1" dirty="0">
              <a:solidFill>
                <a:schemeClr val="accent1"/>
              </a:solidFill>
              <a:effectLst/>
              <a:latin typeface="Microsoft YaHei UI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Microsoft YaHei UI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958731" y="2148545"/>
            <a:ext cx="3784486" cy="1419182"/>
            <a:chOff x="3909356" y="1666934"/>
            <a:chExt cx="3784486" cy="1419182"/>
          </a:xfrm>
        </p:grpSpPr>
        <p:grpSp>
          <p:nvGrpSpPr>
            <p:cNvPr id="42" name="组合 41"/>
            <p:cNvGrpSpPr/>
            <p:nvPr/>
          </p:nvGrpSpPr>
          <p:grpSpPr>
            <a:xfrm>
              <a:off x="4912812" y="1666934"/>
              <a:ext cx="2781030" cy="1419182"/>
              <a:chOff x="4818742" y="1356667"/>
              <a:chExt cx="2781030" cy="141918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818742" y="1356667"/>
                <a:ext cx="27810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研究背景与现状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818742" y="1852519"/>
                <a:ext cx="23948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Microsoft YaHei UI" panose="020B0503020204020204" pitchFamily="34" charset="-122"/>
                  </a:rPr>
                  <a:t>Research Background and Current Situation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Microsoft YaHei UI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8034050" y="2146624"/>
            <a:ext cx="3901792" cy="1107996"/>
            <a:chOff x="8283204" y="1684028"/>
            <a:chExt cx="3232521" cy="1107996"/>
          </a:xfrm>
        </p:grpSpPr>
        <p:grpSp>
          <p:nvGrpSpPr>
            <p:cNvPr id="41" name="组合 40"/>
            <p:cNvGrpSpPr/>
            <p:nvPr/>
          </p:nvGrpSpPr>
          <p:grpSpPr>
            <a:xfrm>
              <a:off x="9120867" y="1684028"/>
              <a:ext cx="2394858" cy="1107996"/>
              <a:chOff x="9042399" y="1373760"/>
              <a:chExt cx="2394858" cy="110799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9042399" y="137376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研究内容与方法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042399" y="1835425"/>
                <a:ext cx="23948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Microsoft YaHei UI" panose="020B0503020204020204" pitchFamily="34" charset="-122"/>
                  </a:rPr>
                  <a:t>Research Contents and Methods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Microsoft YaHei UI" panose="020B0503020204020204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8283204" y="1731693"/>
              <a:ext cx="828000" cy="828000"/>
              <a:chOff x="8283204" y="1731693"/>
              <a:chExt cx="828000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283204" y="1762126"/>
                <a:ext cx="828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368753" y="1731693"/>
                <a:ext cx="666021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3922788" y="3719664"/>
            <a:ext cx="3434257" cy="861775"/>
            <a:chOff x="3873413" y="3187016"/>
            <a:chExt cx="3434257" cy="861775"/>
          </a:xfrm>
        </p:grpSpPr>
        <p:grpSp>
          <p:nvGrpSpPr>
            <p:cNvPr id="54" name="组合 53"/>
            <p:cNvGrpSpPr/>
            <p:nvPr/>
          </p:nvGrpSpPr>
          <p:grpSpPr>
            <a:xfrm>
              <a:off x="4912812" y="3187016"/>
              <a:ext cx="2394858" cy="861775"/>
              <a:chOff x="4818742" y="3526390"/>
              <a:chExt cx="2394858" cy="861775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818742" y="352639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关键技术说明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18742" y="4018833"/>
                <a:ext cx="239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Microsoft YaHei UI" panose="020B0503020204020204" pitchFamily="34" charset="-122"/>
                  </a:rPr>
                  <a:t>Key Technologies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Microsoft YaHei UI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8148345" y="3725654"/>
            <a:ext cx="3416755" cy="1107996"/>
            <a:chOff x="8098970" y="3202405"/>
            <a:chExt cx="3416755" cy="1107996"/>
          </a:xfrm>
        </p:grpSpPr>
        <p:grpSp>
          <p:nvGrpSpPr>
            <p:cNvPr id="59" name="组合 58"/>
            <p:cNvGrpSpPr/>
            <p:nvPr/>
          </p:nvGrpSpPr>
          <p:grpSpPr>
            <a:xfrm>
              <a:off x="9120867" y="3202405"/>
              <a:ext cx="2394858" cy="1107996"/>
              <a:chOff x="9042399" y="3526390"/>
              <a:chExt cx="2394858" cy="110799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9042399" y="3526390"/>
                <a:ext cx="2394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论文进度安排</a:t>
                </a: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9042399" y="3988055"/>
                <a:ext cx="23948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Microsoft YaHei UI" panose="020B0503020204020204" pitchFamily="34" charset="-122"/>
                  </a:rPr>
                  <a:t>Schedule for Thesis Paper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Microsoft YaHei UI" panose="020B0503020204020204" pitchFamily="3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solidFill>
                      <a:schemeClr val="accent1"/>
                    </a:solidFill>
                    <a:latin typeface="Microsoft YaHei UI" panose="020B0503020204020204" pitchFamily="34" charset="-122"/>
                    <a:ea typeface="微软雅黑" panose="020B0503020204020204" pitchFamily="34" charset="-122"/>
                    <a:sym typeface="Microsoft YaHei UI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40B2420-0AFE-480E-B6C2-93B47AECB8A6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2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12192000" cy="4200309"/>
            <a:chOff x="87548" y="1994171"/>
            <a:chExt cx="12192000" cy="4200309"/>
          </a:xfrm>
        </p:grpSpPr>
        <p:sp>
          <p:nvSpPr>
            <p:cNvPr id="4" name="object 4"/>
            <p:cNvSpPr/>
            <p:nvPr/>
          </p:nvSpPr>
          <p:spPr>
            <a:xfrm>
              <a:off x="87548" y="1994171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1219200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4290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0301" y="3708671"/>
              <a:ext cx="1986495" cy="2485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7925" y="4379595"/>
            <a:ext cx="5105062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60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</a:t>
            </a:r>
            <a:r>
              <a:rPr sz="4800" b="1" spc="61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究背景与现</a:t>
            </a:r>
            <a:r>
              <a:rPr sz="48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状</a:t>
            </a:r>
            <a:endParaRPr sz="48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6059" y="5315801"/>
            <a:ext cx="49969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Research</a:t>
            </a:r>
            <a:r>
              <a:rPr sz="1800" spc="-1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 </a:t>
            </a:r>
            <a:r>
              <a:rPr lang="en-US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B</a:t>
            </a:r>
            <a:r>
              <a:rPr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ackground and</a:t>
            </a:r>
            <a:r>
              <a:rPr sz="1800" spc="-1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 </a:t>
            </a:r>
            <a:r>
              <a:rPr lang="en-US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C</a:t>
            </a:r>
            <a:r>
              <a:rPr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urrent </a:t>
            </a:r>
            <a:r>
              <a:rPr lang="en-US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S</a:t>
            </a:r>
            <a:r>
              <a:rPr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ituation</a:t>
            </a:r>
            <a:endParaRPr sz="18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EEFCA-4A20-4F00-A722-13B00C8322DC}"/>
              </a:ext>
            </a:extLst>
          </p:cNvPr>
          <p:cNvSpPr txBox="1"/>
          <p:nvPr/>
        </p:nvSpPr>
        <p:spPr>
          <a:xfrm>
            <a:off x="5430144" y="2318314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01</a:t>
            </a:r>
            <a:endParaRPr lang="zh-CN" altLang="en-US" sz="72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9C37FD-FFF5-44F6-BA05-E5C4C682514E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29E6CFE-E1A7-4957-BF4D-FE9F1F1263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1235" r="365" b="-327"/>
          <a:stretch/>
        </p:blipFill>
        <p:spPr>
          <a:xfrm>
            <a:off x="826726" y="1482371"/>
            <a:ext cx="4863682" cy="27391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1947" r="245" b="7716"/>
          <a:stretch/>
        </p:blipFill>
        <p:spPr>
          <a:xfrm>
            <a:off x="6501594" y="1482370"/>
            <a:ext cx="4863682" cy="27391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38911"/>
            <a:ext cx="1943103" cy="7893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</a:t>
            </a:r>
            <a:r>
              <a:rPr sz="2800" b="1" spc="44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背</a:t>
            </a:r>
            <a:r>
              <a:rPr sz="2800" b="1" spc="-5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景</a:t>
            </a:r>
            <a:endParaRPr sz="28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e</a:t>
            </a:r>
            <a:r>
              <a:rPr sz="1050" spc="-7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a</a:t>
            </a:r>
            <a:r>
              <a:rPr sz="1050" spc="-7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</a:t>
            </a:r>
            <a:r>
              <a:rPr sz="1050" spc="-7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</a:t>
            </a:r>
            <a:r>
              <a:rPr sz="1050" spc="-7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h  </a:t>
            </a:r>
            <a:r>
              <a:rPr sz="1050" spc="-14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lang="en-US" altLang="zh-CN" sz="1050" spc="-14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B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a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k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g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o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u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n</a:t>
            </a:r>
            <a:r>
              <a:rPr sz="1050" spc="-7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</a:t>
            </a:r>
            <a:r>
              <a:rPr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d</a:t>
            </a:r>
            <a:endParaRPr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EB080C-3B19-49D4-AD62-80E706F06569}"/>
              </a:ext>
            </a:extLst>
          </p:cNvPr>
          <p:cNvSpPr txBox="1"/>
          <p:nvPr/>
        </p:nvSpPr>
        <p:spPr>
          <a:xfrm>
            <a:off x="2581511" y="960942"/>
            <a:ext cx="149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无人机集群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650B4F-A45F-4C02-B01A-F204DF2B3D53}"/>
              </a:ext>
            </a:extLst>
          </p:cNvPr>
          <p:cNvSpPr txBox="1"/>
          <p:nvPr/>
        </p:nvSpPr>
        <p:spPr>
          <a:xfrm>
            <a:off x="7610031" y="960942"/>
            <a:ext cx="304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同时定位与建图（</a:t>
            </a:r>
            <a:r>
              <a:rPr lang="en-US" altLang="zh-CN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20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30C5D5-DCB4-4A8D-AAF3-DC83EC457B2F}"/>
              </a:ext>
            </a:extLst>
          </p:cNvPr>
          <p:cNvSpPr txBox="1"/>
          <p:nvPr/>
        </p:nvSpPr>
        <p:spPr>
          <a:xfrm>
            <a:off x="826726" y="4507133"/>
            <a:ext cx="4863682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系统的可靠性，任务完成与否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任务执行效率，如时间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任务执行方式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53E7ED-85ED-4FF5-861E-338A8804E250}"/>
              </a:ext>
            </a:extLst>
          </p:cNvPr>
          <p:cNvSpPr txBox="1"/>
          <p:nvPr/>
        </p:nvSpPr>
        <p:spPr>
          <a:xfrm>
            <a:off x="6501595" y="4507133"/>
            <a:ext cx="48636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利用相机或激光雷达定位和建图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单平台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效果受限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多平台协作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的优势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26C0D9-4F52-4623-BCB9-EFD2FB6C7671}"/>
              </a:ext>
            </a:extLst>
          </p:cNvPr>
          <p:cNvGrpSpPr/>
          <p:nvPr/>
        </p:nvGrpSpPr>
        <p:grpSpPr>
          <a:xfrm>
            <a:off x="4202074" y="5111318"/>
            <a:ext cx="1488332" cy="593387"/>
            <a:chOff x="4202076" y="5202304"/>
            <a:chExt cx="1488332" cy="59338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4343A1-9282-4FA1-BEDA-B7A079A12C72}"/>
                </a:ext>
              </a:extLst>
            </p:cNvPr>
            <p:cNvSpPr/>
            <p:nvPr/>
          </p:nvSpPr>
          <p:spPr>
            <a:xfrm>
              <a:off x="4202076" y="5202304"/>
              <a:ext cx="1488332" cy="5933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GPS</a:t>
              </a:r>
              <a:endParaRPr lang="zh-CN" altLang="en-US" sz="28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pic>
          <p:nvPicPr>
            <p:cNvPr id="30" name="图形 29" descr="标记">
              <a:extLst>
                <a:ext uri="{FF2B5EF4-FFF2-40B4-BE49-F238E27FC236}">
                  <a16:creationId xmlns:a16="http://schemas.microsoft.com/office/drawing/2014/main" id="{A1361E61-BB25-40B1-BD6F-496256025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02076" y="5295933"/>
              <a:ext cx="414204" cy="414204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21BFD60-1E4B-4082-AE67-2BD4D04774D4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02DC32A-E40C-46D3-A60C-5348DFA60B54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B944C7A-A160-45E8-A404-31ED677654A7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5489FE9-5B3D-4CE6-89EE-4B5CAE69A62A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008FA5-A707-4483-BEEE-C7FA1BF69521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E59C7D0-F6A9-4E41-80B2-C013077518C3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4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40828"/>
            <a:ext cx="5838094" cy="785471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00" b="1" spc="434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现状</a:t>
            </a:r>
            <a: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-SLAM</a:t>
            </a: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 u r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e n t  S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t u a t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o n  o f  S L A M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3E5F96-6B1E-497A-BBD7-73BAFA1BB545}"/>
              </a:ext>
            </a:extLst>
          </p:cNvPr>
          <p:cNvGrpSpPr/>
          <p:nvPr/>
        </p:nvGrpSpPr>
        <p:grpSpPr>
          <a:xfrm>
            <a:off x="1346946" y="4408274"/>
            <a:ext cx="9071377" cy="1241682"/>
            <a:chOff x="1207851" y="1005407"/>
            <a:chExt cx="9776297" cy="1484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: 圆顶角 11">
              <a:extLst>
                <a:ext uri="{FF2B5EF4-FFF2-40B4-BE49-F238E27FC236}">
                  <a16:creationId xmlns:a16="http://schemas.microsoft.com/office/drawing/2014/main" id="{011FDAA5-76C7-4C54-B058-7697005408B5}"/>
                </a:ext>
              </a:extLst>
            </p:cNvPr>
            <p:cNvSpPr/>
            <p:nvPr/>
          </p:nvSpPr>
          <p:spPr>
            <a:xfrm>
              <a:off x="1207851" y="1005407"/>
              <a:ext cx="9776297" cy="1484873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BB2703-9ACC-48D8-BD39-6DDCEC4006E7}"/>
                </a:ext>
              </a:extLst>
            </p:cNvPr>
            <p:cNvSpPr/>
            <p:nvPr/>
          </p:nvSpPr>
          <p:spPr>
            <a:xfrm>
              <a:off x="1207851" y="1579340"/>
              <a:ext cx="9776297" cy="910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D46CE43-992A-4125-A146-185F114BA248}"/>
              </a:ext>
            </a:extLst>
          </p:cNvPr>
          <p:cNvSpPr txBox="1"/>
          <p:nvPr/>
        </p:nvSpPr>
        <p:spPr>
          <a:xfrm>
            <a:off x="1469037" y="4470288"/>
            <a:ext cx="210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激光</a:t>
            </a:r>
            <a:r>
              <a:rPr lang="en-US" altLang="zh-CN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endParaRPr lang="zh-CN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0CE76B3-C301-498B-B3B4-CD880210A140}"/>
              </a:ext>
            </a:extLst>
          </p:cNvPr>
          <p:cNvGrpSpPr/>
          <p:nvPr/>
        </p:nvGrpSpPr>
        <p:grpSpPr>
          <a:xfrm>
            <a:off x="1346946" y="1377001"/>
            <a:ext cx="9071377" cy="2397173"/>
            <a:chOff x="2008427" y="1376563"/>
            <a:chExt cx="8175145" cy="2397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矩形: 圆顶角 40">
              <a:extLst>
                <a:ext uri="{FF2B5EF4-FFF2-40B4-BE49-F238E27FC236}">
                  <a16:creationId xmlns:a16="http://schemas.microsoft.com/office/drawing/2014/main" id="{BF658FDE-2629-4EC0-B8B7-366C0C5F06F1}"/>
                </a:ext>
              </a:extLst>
            </p:cNvPr>
            <p:cNvSpPr/>
            <p:nvPr/>
          </p:nvSpPr>
          <p:spPr>
            <a:xfrm>
              <a:off x="2008427" y="1376563"/>
              <a:ext cx="8175145" cy="1241682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6DF09C3-CFC4-4FF1-892A-F981266C5A41}"/>
                </a:ext>
              </a:extLst>
            </p:cNvPr>
            <p:cNvSpPr/>
            <p:nvPr/>
          </p:nvSpPr>
          <p:spPr>
            <a:xfrm>
              <a:off x="2008427" y="1856497"/>
              <a:ext cx="8175145" cy="1917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230508A8-BEC7-4576-BE09-623835A7DC7F}"/>
              </a:ext>
            </a:extLst>
          </p:cNvPr>
          <p:cNvSpPr txBox="1"/>
          <p:nvPr/>
        </p:nvSpPr>
        <p:spPr>
          <a:xfrm>
            <a:off x="1469037" y="1438576"/>
            <a:ext cx="210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视觉</a:t>
            </a:r>
            <a:r>
              <a:rPr lang="en-US" altLang="zh-CN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endParaRPr lang="zh-CN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7718CDF-8493-475A-81D4-175BC9851420}"/>
              </a:ext>
            </a:extLst>
          </p:cNvPr>
          <p:cNvSpPr txBox="1"/>
          <p:nvPr/>
        </p:nvSpPr>
        <p:spPr>
          <a:xfrm>
            <a:off x="1469037" y="4888209"/>
            <a:ext cx="817514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单线束激光雷达或多线束激光雷达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不受光照影响，但受天气影响，且造价昂贵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E0875C8-1761-42F7-B9BB-619781F77BC7}"/>
              </a:ext>
            </a:extLst>
          </p:cNvPr>
          <p:cNvSpPr txBox="1"/>
          <p:nvPr/>
        </p:nvSpPr>
        <p:spPr>
          <a:xfrm>
            <a:off x="1469037" y="1956806"/>
            <a:ext cx="8211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使用相机，造价较低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四大步骤：里程计、优化、回环检测、建图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ORB-SLAM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方案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受光照影响大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7476F778-D162-495C-A36D-CA3308D1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46" y="1869822"/>
            <a:ext cx="3572677" cy="1917240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ECC767B5-B3ED-4703-BE37-4B1EBDBAF9EB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D28D91E-ECAB-414B-8AB2-2C891880460F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78CA343-F508-416C-8475-B58561CF406C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6577E9F-CEF4-4540-ABD9-31CABAB9B33B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C437EAB-A91F-4812-ACBB-A2B45F6A2B4E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B4FBAA0-BF35-4465-A338-0353E50C3B9D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5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36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>
            <a:extLst>
              <a:ext uri="{FF2B5EF4-FFF2-40B4-BE49-F238E27FC236}">
                <a16:creationId xmlns:a16="http://schemas.microsoft.com/office/drawing/2014/main" id="{2882B594-1988-4327-9B17-B2633A1FC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906" y="0"/>
            <a:ext cx="5838094" cy="785471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00" b="1" spc="434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现状</a:t>
            </a:r>
            <a: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-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多无人机</a:t>
            </a:r>
            <a: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SLAM</a:t>
            </a: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 u r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e n t  S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t u a t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o n  o f  S L A M  U s e d  O n  U A V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853A3-6C82-4102-8957-2BB18ED0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9" y="1264173"/>
            <a:ext cx="8266348" cy="464982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699DF4-98E1-4A73-B771-AAF8FFF42023}"/>
              </a:ext>
            </a:extLst>
          </p:cNvPr>
          <p:cNvGrpSpPr/>
          <p:nvPr/>
        </p:nvGrpSpPr>
        <p:grpSpPr>
          <a:xfrm>
            <a:off x="9212094" y="1408278"/>
            <a:ext cx="3424136" cy="461665"/>
            <a:chOff x="8433881" y="1252635"/>
            <a:chExt cx="3424136" cy="4616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93C28FB-53C4-4C1B-9F90-79BFEF1D7520}"/>
                </a:ext>
              </a:extLst>
            </p:cNvPr>
            <p:cNvSpPr txBox="1"/>
            <p:nvPr/>
          </p:nvSpPr>
          <p:spPr>
            <a:xfrm>
              <a:off x="8433881" y="1252635"/>
              <a:ext cx="34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4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特点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36CCD52-20B5-4768-8D57-595E451A805B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1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8DB5D0-CAC4-438B-B3DC-7D7E67A2AF16}"/>
              </a:ext>
            </a:extLst>
          </p:cNvPr>
          <p:cNvGrpSpPr/>
          <p:nvPr/>
        </p:nvGrpSpPr>
        <p:grpSpPr>
          <a:xfrm>
            <a:off x="9212094" y="3764605"/>
            <a:ext cx="3424136" cy="461665"/>
            <a:chOff x="8433881" y="1252635"/>
            <a:chExt cx="3424136" cy="46166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50AE6D2-319B-4412-A33E-7057E92C8B9C}"/>
                </a:ext>
              </a:extLst>
            </p:cNvPr>
            <p:cNvSpPr txBox="1"/>
            <p:nvPr/>
          </p:nvSpPr>
          <p:spPr>
            <a:xfrm>
              <a:off x="8433881" y="1252635"/>
              <a:ext cx="342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        </a:t>
              </a:r>
              <a:r>
                <a:rPr lang="zh-CN" altLang="en-US" sz="2400" dirty="0">
                  <a:solidFill>
                    <a:schemeClr val="accent1"/>
                  </a:solidFill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内核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C765008-C5E5-43C9-89B1-53F75C4F9CF7}"/>
                </a:ext>
              </a:extLst>
            </p:cNvPr>
            <p:cNvSpPr/>
            <p:nvPr/>
          </p:nvSpPr>
          <p:spPr>
            <a:xfrm>
              <a:off x="8610600" y="1284052"/>
              <a:ext cx="398833" cy="3988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2</a:t>
              </a:r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D1FB5-2C3C-47E1-B625-47587911E66A}"/>
              </a:ext>
            </a:extLst>
          </p:cNvPr>
          <p:cNvSpPr txBox="1"/>
          <p:nvPr/>
        </p:nvSpPr>
        <p:spPr>
          <a:xfrm>
            <a:off x="9388813" y="1945532"/>
            <a:ext cx="306259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VINS-Fusion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方案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双机共同建图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可变基线，视深可变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319F0F-E900-4567-B907-3AB628EBAAAE}"/>
              </a:ext>
            </a:extLst>
          </p:cNvPr>
          <p:cNvSpPr txBox="1"/>
          <p:nvPr/>
        </p:nvSpPr>
        <p:spPr>
          <a:xfrm>
            <a:off x="9388812" y="4416358"/>
            <a:ext cx="3140413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跟踪进程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建图进程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优化进程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317C1D-0F55-4C2A-AA8F-AAC077124FF4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7E8EFA-4387-41BE-A0DC-4B9E6FDEF2EA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EE7EC4-8632-4D97-813C-3AF1BE717DE3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9B60C6F-301B-410B-8D0D-62FD0808AD72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B1BD3F0-4EDE-4BBC-8CD5-95E548F9D9B1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A47509F-1DDA-4B93-AF30-C843454BF1FD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6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>
            <a:extLst>
              <a:ext uri="{FF2B5EF4-FFF2-40B4-BE49-F238E27FC236}">
                <a16:creationId xmlns:a16="http://schemas.microsoft.com/office/drawing/2014/main" id="{2882B594-1988-4327-9B17-B2633A1FC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906" y="0"/>
            <a:ext cx="5838094" cy="785471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800" b="1" spc="434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现状</a:t>
            </a:r>
            <a: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-</a:t>
            </a: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多无人机</a:t>
            </a:r>
            <a: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SLAM</a:t>
            </a: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 u r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e n t  S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t u a t </a:t>
            </a:r>
            <a:r>
              <a:rPr lang="en-US" altLang="zh-CN" sz="1050" dirty="0" err="1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i</a:t>
            </a: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 o n  o f  S L A M  U s e d  O n  U A V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C2E898-8C00-43F6-8685-38861BC23132}"/>
              </a:ext>
            </a:extLst>
          </p:cNvPr>
          <p:cNvGrpSpPr/>
          <p:nvPr/>
        </p:nvGrpSpPr>
        <p:grpSpPr>
          <a:xfrm>
            <a:off x="1346946" y="4408274"/>
            <a:ext cx="9071377" cy="1241682"/>
            <a:chOff x="1207851" y="1005407"/>
            <a:chExt cx="9776297" cy="14848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矩形: 圆顶角 15">
              <a:extLst>
                <a:ext uri="{FF2B5EF4-FFF2-40B4-BE49-F238E27FC236}">
                  <a16:creationId xmlns:a16="http://schemas.microsoft.com/office/drawing/2014/main" id="{1C95F8EC-64A6-4AB4-B6A0-6AE1400D425C}"/>
                </a:ext>
              </a:extLst>
            </p:cNvPr>
            <p:cNvSpPr/>
            <p:nvPr/>
          </p:nvSpPr>
          <p:spPr>
            <a:xfrm>
              <a:off x="1207851" y="1005407"/>
              <a:ext cx="9776297" cy="1484873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3BB3CA-535F-432B-BF0F-AC2E222A9FE6}"/>
                </a:ext>
              </a:extLst>
            </p:cNvPr>
            <p:cNvSpPr/>
            <p:nvPr/>
          </p:nvSpPr>
          <p:spPr>
            <a:xfrm>
              <a:off x="1207851" y="1579340"/>
              <a:ext cx="9776297" cy="910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D86A2BC-6574-4D86-B901-9E5892B4624A}"/>
              </a:ext>
            </a:extLst>
          </p:cNvPr>
          <p:cNvSpPr txBox="1"/>
          <p:nvPr/>
        </p:nvSpPr>
        <p:spPr>
          <a:xfrm>
            <a:off x="1469037" y="4470288"/>
            <a:ext cx="210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多机建图的拼合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EA86C3-A2B3-4EE4-B023-1D4D9FB0AC1A}"/>
              </a:ext>
            </a:extLst>
          </p:cNvPr>
          <p:cNvGrpSpPr/>
          <p:nvPr/>
        </p:nvGrpSpPr>
        <p:grpSpPr>
          <a:xfrm>
            <a:off x="1346946" y="1377001"/>
            <a:ext cx="9071377" cy="2397173"/>
            <a:chOff x="2008427" y="1376563"/>
            <a:chExt cx="8175145" cy="23971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95961419-20D7-49E0-8F81-CE160828B984}"/>
                </a:ext>
              </a:extLst>
            </p:cNvPr>
            <p:cNvSpPr/>
            <p:nvPr/>
          </p:nvSpPr>
          <p:spPr>
            <a:xfrm>
              <a:off x="2008427" y="1376563"/>
              <a:ext cx="8175145" cy="1241682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1109620-9191-4B0B-A72A-F6BAF2A3EA23}"/>
                </a:ext>
              </a:extLst>
            </p:cNvPr>
            <p:cNvSpPr/>
            <p:nvPr/>
          </p:nvSpPr>
          <p:spPr>
            <a:xfrm>
              <a:off x="2008427" y="1856497"/>
              <a:ext cx="8175145" cy="19172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87A0A440-BDC3-4EDD-8C4A-2B47B477924E}"/>
              </a:ext>
            </a:extLst>
          </p:cNvPr>
          <p:cNvSpPr txBox="1"/>
          <p:nvPr/>
        </p:nvSpPr>
        <p:spPr>
          <a:xfrm>
            <a:off x="1469037" y="1438576"/>
            <a:ext cx="210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CCM-SLAM</a:t>
            </a:r>
            <a:endParaRPr lang="zh-CN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63FDF12-7977-4271-B620-1F5BD201FC4A}"/>
              </a:ext>
            </a:extLst>
          </p:cNvPr>
          <p:cNvSpPr txBox="1"/>
          <p:nvPr/>
        </p:nvSpPr>
        <p:spPr>
          <a:xfrm>
            <a:off x="1469037" y="4888209"/>
            <a:ext cx="8175145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主要根据关键帧判断是否重叠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仍然需要几何验证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CFD0F6-779B-43AB-8294-910F99C01486}"/>
              </a:ext>
            </a:extLst>
          </p:cNvPr>
          <p:cNvSpPr txBox="1"/>
          <p:nvPr/>
        </p:nvSpPr>
        <p:spPr>
          <a:xfrm>
            <a:off x="1469037" y="1956806"/>
            <a:ext cx="8211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一种多机器人协同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方案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使用服务器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+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多终端设计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子端完成</a:t>
            </a:r>
            <a:r>
              <a:rPr lang="en-US" altLang="zh-CN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前端，传数据给服务器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服务器处理合并，向子端发指令</a:t>
            </a:r>
            <a:endParaRPr lang="en-US" altLang="zh-CN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034719A-6655-492A-8360-1F73E2BEF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789270"/>
              </p:ext>
            </p:extLst>
          </p:nvPr>
        </p:nvGraphicFramePr>
        <p:xfrm>
          <a:off x="6731541" y="1720320"/>
          <a:ext cx="3317968" cy="2105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F19E82-9D80-4D54-B021-097C843054E5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63C42AB-4866-42B3-A64E-D6580E13B5CC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6ED1AD7-EC5C-4115-AB1A-7F45DDDA70E2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AD416F3-A3E0-4C07-AB92-BBBA4497AFA2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6C3E7B9-624F-47D7-9672-14387923A73C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A4564E7-E311-4D46-8479-E461777AB80E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7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34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12192000" cy="4200309"/>
            <a:chOff x="87548" y="1994171"/>
            <a:chExt cx="12192000" cy="4200309"/>
          </a:xfrm>
        </p:grpSpPr>
        <p:sp>
          <p:nvSpPr>
            <p:cNvPr id="4" name="object 4"/>
            <p:cNvSpPr/>
            <p:nvPr/>
          </p:nvSpPr>
          <p:spPr>
            <a:xfrm>
              <a:off x="87548" y="1994171"/>
              <a:ext cx="12192000" cy="3429000"/>
            </a:xfrm>
            <a:custGeom>
              <a:avLst/>
              <a:gdLst/>
              <a:ahLst/>
              <a:cxnLst/>
              <a:rect l="l" t="t" r="r" b="b"/>
              <a:pathLst>
                <a:path w="12192000" h="3429000">
                  <a:moveTo>
                    <a:pt x="12192000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4290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0301" y="3708671"/>
              <a:ext cx="1986495" cy="2485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17925" y="4379595"/>
            <a:ext cx="5105062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605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</a:t>
            </a:r>
            <a:r>
              <a:rPr sz="4800" b="1" spc="610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究</a:t>
            </a:r>
            <a:r>
              <a:rPr lang="zh-CN" altLang="en-US" sz="4800" b="1" spc="61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内容与方法</a:t>
            </a:r>
            <a:endParaRPr sz="48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cs typeface="Microsoft YaHei"/>
              <a:sym typeface="Microsoft YaHei UI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0340" y="5330028"/>
            <a:ext cx="39657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Research</a:t>
            </a:r>
            <a:r>
              <a:rPr sz="1800" spc="-1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 </a:t>
            </a:r>
            <a:r>
              <a:rPr lang="en-US" altLang="zh-CN" spc="-5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Arial MT"/>
                <a:sym typeface="Microsoft YaHei UI" panose="020B0503020204020204" pitchFamily="34" charset="-122"/>
              </a:rPr>
              <a:t>Contents and Methods</a:t>
            </a:r>
            <a:endParaRPr sz="1800" dirty="0">
              <a:latin typeface="Microsoft YaHei UI" panose="020B0503020204020204" pitchFamily="34" charset="-122"/>
              <a:ea typeface="微软雅黑" panose="020B0503020204020204" pitchFamily="34" charset="-122"/>
              <a:cs typeface="Arial MT"/>
              <a:sym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EEFCA-4A20-4F00-A722-13B00C8322DC}"/>
              </a:ext>
            </a:extLst>
          </p:cNvPr>
          <p:cNvSpPr txBox="1"/>
          <p:nvPr/>
        </p:nvSpPr>
        <p:spPr>
          <a:xfrm>
            <a:off x="5430144" y="2318314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02</a:t>
            </a:r>
            <a:endParaRPr lang="zh-CN" altLang="en-US" sz="7200" dirty="0">
              <a:solidFill>
                <a:schemeClr val="accent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573276-773D-491B-B0A2-00CDA8979865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8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13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906" y="66476"/>
            <a:ext cx="1943103" cy="7341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zh-CN" altLang="en-US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  <a:t>研究目标</a:t>
            </a:r>
            <a:br>
              <a:rPr lang="en-US" altLang="zh-CN" sz="2800" b="1" spc="434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cs typeface="Microsoft YaHei"/>
                <a:sym typeface="Microsoft YaHei UI" panose="020B0503020204020204" pitchFamily="34" charset="-122"/>
              </a:rPr>
            </a:br>
            <a:r>
              <a:rPr lang="en-US" altLang="zh-CN" sz="1050" dirty="0">
                <a:solidFill>
                  <a:srgbClr val="7E7E7E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 e s e a r c h  T a r g e t s</a:t>
            </a:r>
            <a:endParaRPr lang="pt-BR" sz="1050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27C95A-C33B-4EC9-A6C0-6AC192B9815A}"/>
              </a:ext>
            </a:extLst>
          </p:cNvPr>
          <p:cNvSpPr txBox="1"/>
          <p:nvPr/>
        </p:nvSpPr>
        <p:spPr>
          <a:xfrm>
            <a:off x="1128409" y="1780162"/>
            <a:ext cx="996112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本研究旨在实现一套能够在室内高精度环境或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GPS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拒止环境下使用视觉进行多机定位和大范围建图的多无人机协同</a:t>
            </a:r>
            <a:r>
              <a:rPr lang="en-US" altLang="zh-CN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sz="2400" dirty="0">
                <a:solidFill>
                  <a:schemeClr val="accent1"/>
                </a:solidFill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460996-9C6D-477A-AA57-308F027EF2C1}"/>
              </a:ext>
            </a:extLst>
          </p:cNvPr>
          <p:cNvSpPr txBox="1"/>
          <p:nvPr/>
        </p:nvSpPr>
        <p:spPr>
          <a:xfrm>
            <a:off x="1225685" y="3388889"/>
            <a:ext cx="9863847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在</a:t>
            </a:r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方面：掌握一些优秀的开源方案，做出一定的融合；有一套针对地图融合的方法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在仿真方面：在</a:t>
            </a:r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ROS</a:t>
            </a: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的</a:t>
            </a:r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gazebo</a:t>
            </a: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仿真平台中控制多个无人机协同完成同时定位与建图的任务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在真机方面：实现单机的视觉</a:t>
            </a:r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；在安全的前提下实现双机协同</a:t>
            </a:r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SLAM</a:t>
            </a:r>
            <a:r>
              <a:rPr lang="zh-CN" altLang="en-US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，得到场景地图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0FE315E-8C6F-4122-BF19-50897F269CB8}"/>
              </a:ext>
            </a:extLst>
          </p:cNvPr>
          <p:cNvGrpSpPr/>
          <p:nvPr/>
        </p:nvGrpSpPr>
        <p:grpSpPr>
          <a:xfrm>
            <a:off x="0" y="6410528"/>
            <a:ext cx="12209928" cy="447472"/>
            <a:chOff x="0" y="6410528"/>
            <a:chExt cx="12209928" cy="4474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6D6648C-ABC6-4354-AC0D-82BA26798256}"/>
                </a:ext>
              </a:extLst>
            </p:cNvPr>
            <p:cNvSpPr/>
            <p:nvPr/>
          </p:nvSpPr>
          <p:spPr>
            <a:xfrm>
              <a:off x="0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研究背景与现状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22ACE86-DDFA-45D6-8E4F-EF161C7B9384}"/>
                </a:ext>
              </a:extLst>
            </p:cNvPr>
            <p:cNvSpPr/>
            <p:nvPr/>
          </p:nvSpPr>
          <p:spPr>
            <a:xfrm>
              <a:off x="3052482" y="6410528"/>
              <a:ext cx="3052482" cy="447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研究内容与方法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A0D3C8-27DA-4F2B-A8C5-03A440956F9C}"/>
                </a:ext>
              </a:extLst>
            </p:cNvPr>
            <p:cNvSpPr/>
            <p:nvPr/>
          </p:nvSpPr>
          <p:spPr>
            <a:xfrm>
              <a:off x="6087038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关键技术说明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600872F-C231-43C5-B922-1337EF4EB0C8}"/>
                </a:ext>
              </a:extLst>
            </p:cNvPr>
            <p:cNvSpPr/>
            <p:nvPr/>
          </p:nvSpPr>
          <p:spPr>
            <a:xfrm>
              <a:off x="9157446" y="6410528"/>
              <a:ext cx="3052482" cy="447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Microsoft YaHei UI" panose="020B0503020204020204" pitchFamily="34" charset="-122"/>
                  <a:ea typeface="微软雅黑" panose="020B0503020204020204" pitchFamily="34" charset="-122"/>
                  <a:sym typeface="Microsoft YaHei UI" panose="020B0503020204020204" pitchFamily="34" charset="-122"/>
                </a:rPr>
                <a:t>论文进度安排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4B4E84E-37FE-4D83-B601-BE3C7FBAE2DE}"/>
              </a:ext>
            </a:extLst>
          </p:cNvPr>
          <p:cNvSpPr txBox="1"/>
          <p:nvPr/>
        </p:nvSpPr>
        <p:spPr>
          <a:xfrm>
            <a:off x="11676436" y="181183"/>
            <a:ext cx="31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Microsoft YaHei UI" panose="020B0503020204020204" pitchFamily="34" charset="-122"/>
                <a:ea typeface="微软雅黑" panose="020B0503020204020204" pitchFamily="34" charset="-122"/>
                <a:sym typeface="Microsoft YaHei UI" panose="020B0503020204020204" pitchFamily="34" charset="-122"/>
              </a:rPr>
              <a:t>9</a:t>
            </a:r>
            <a:endParaRPr lang="zh-CN" altLang="en-US" dirty="0">
              <a:latin typeface="Microsoft YaHei UI" panose="020B0503020204020204" pitchFamily="34" charset="-122"/>
              <a:ea typeface="微软雅黑" panose="020B0503020204020204" pitchFamily="34" charset="-122"/>
              <a:sym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8103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64ea31d9-ceec-4ee1-a08c-c76d0697ed79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第一PPT，www.1ppt.com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1512</Words>
  <Application>Microsoft Office PowerPoint</Application>
  <PresentationFormat>宽屏</PresentationFormat>
  <Paragraphs>241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 MT</vt:lpstr>
      <vt:lpstr>Microsoft YaHei UI</vt:lpstr>
      <vt:lpstr>微软雅黑</vt:lpstr>
      <vt:lpstr>Arial</vt:lpstr>
      <vt:lpstr>Calibri</vt:lpstr>
      <vt:lpstr>Consolas</vt:lpstr>
      <vt:lpstr>Verdana</vt:lpstr>
      <vt:lpstr>第一PPT，www.1ppt.com</vt:lpstr>
      <vt:lpstr>PowerPoint 演示文稿</vt:lpstr>
      <vt:lpstr>PowerPoint 演示文稿</vt:lpstr>
      <vt:lpstr>PowerPoint 演示文稿</vt:lpstr>
      <vt:lpstr>研究背景 S e a r c h   B a c k g r o u n d</vt:lpstr>
      <vt:lpstr>研究现状-SLAM C u r r e n t  S i t u a t i o n  o f  S L A M</vt:lpstr>
      <vt:lpstr>研究现状-多无人机SLAM C u r r e n t  S i t u a t i o n  o f  S L A M  U s e d  O n  U A V s</vt:lpstr>
      <vt:lpstr>研究现状-多无人机SLAM C u r r e n t  S i t u a t i o n  o f  S L A M  U s e d  O n  U A V s</vt:lpstr>
      <vt:lpstr>PowerPoint 演示文稿</vt:lpstr>
      <vt:lpstr>研究目标 R e s e a r c h  T a r g e t s</vt:lpstr>
      <vt:lpstr>研究内容 R e s e a r c h  C o n t e n t s</vt:lpstr>
      <vt:lpstr>研究方法 R e s e a r c h  M e t h o d s</vt:lpstr>
      <vt:lpstr>PowerPoint 演示文稿</vt:lpstr>
      <vt:lpstr>关键技术 K e y  T e c h n o l o g I e s</vt:lpstr>
      <vt:lpstr>PowerPoint 演示文稿</vt:lpstr>
      <vt:lpstr>进度安排 S c h e d u l 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集群无人机协同SLAM</dc:title>
  <dc:subject>开题报告</dc:subject>
  <dc:creator>hazyparker</dc:creator>
  <dc:description>3.9日晚19:00开题答辩</dc:description>
  <cp:lastModifiedBy>昭宏</cp:lastModifiedBy>
  <cp:revision>410</cp:revision>
  <dcterms:created xsi:type="dcterms:W3CDTF">2015-10-24T01:57:14Z</dcterms:created>
  <dcterms:modified xsi:type="dcterms:W3CDTF">2022-03-09T12:36:30Z</dcterms:modified>
</cp:coreProperties>
</file>